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 /><Relationship Id="rId2" Type="http://schemas.openxmlformats.org/package/2006/relationships/metadata/core-properties" Target="docProps/core.xml" /><Relationship Id="rId1"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6" r:id="rId1"/>
  </p:sldMasterIdLst>
  <p:notesMasterIdLst>
    <p:notesMasterId r:id="rId14"/>
  </p:notesMasterIdLst>
  <p:sldIdLst>
    <p:sldId id="267" r:id="rId2"/>
    <p:sldId id="256" r:id="rId3"/>
    <p:sldId id="257" r:id="rId4"/>
    <p:sldId id="258" r:id="rId5"/>
    <p:sldId id="259" r:id="rId6"/>
    <p:sldId id="260" r:id="rId7"/>
    <p:sldId id="261" r:id="rId8"/>
    <p:sldId id="262" r:id="rId9"/>
    <p:sldId id="263" r:id="rId10"/>
    <p:sldId id="264" r:id="rId11"/>
    <p:sldId id="265" r:id="rId12"/>
    <p:sldId id="266" r:id="rId13"/>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tableStyles" Target="tableStyles.xml" /><Relationship Id="rId3" Type="http://schemas.openxmlformats.org/officeDocument/2006/relationships/slide" Target="slides/slide2.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theme" Target="theme/theme1.xml" /><Relationship Id="rId2" Type="http://schemas.openxmlformats.org/officeDocument/2006/relationships/slide" Target="slides/slide1.xml" /><Relationship Id="rId16" Type="http://schemas.openxmlformats.org/officeDocument/2006/relationships/viewProps" Target="viewProp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5" Type="http://schemas.openxmlformats.org/officeDocument/2006/relationships/slide" Target="slides/slide4.xml" /><Relationship Id="rId15" Type="http://schemas.openxmlformats.org/officeDocument/2006/relationships/presProps" Target="presProps.xml" /><Relationship Id="rId10" Type="http://schemas.openxmlformats.org/officeDocument/2006/relationships/slide" Target="slides/slide9.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notesMaster" Target="notesMasters/notesMaster1.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565525" cy="733425"/>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660900" y="0"/>
            <a:ext cx="3567113" cy="733425"/>
          </a:xfrm>
          <a:prstGeom prst="rect">
            <a:avLst/>
          </a:prstGeom>
        </p:spPr>
        <p:txBody>
          <a:bodyPr vert="horz" lIns="91440" tIns="45720" rIns="91440" bIns="45720" rtlCol="0"/>
          <a:lstStyle>
            <a:lvl1pPr algn="r">
              <a:defRPr sz="1200"/>
            </a:lvl1pPr>
          </a:lstStyle>
          <a:p>
            <a:fld id="{F8E4F559-D7EA-DF4C-9F28-AFAE369B0B7A}" type="datetimeFigureOut">
              <a:rPr lang="en-US" smtClean="0"/>
              <a:t>11/12/2024</a:t>
            </a:fld>
            <a:endParaRPr lang="en-US"/>
          </a:p>
        </p:txBody>
      </p:sp>
      <p:sp>
        <p:nvSpPr>
          <p:cNvPr id="4" name="Slide Image Placeholder 3"/>
          <p:cNvSpPr>
            <a:spLocks noGrp="1" noRot="1" noChangeAspect="1"/>
          </p:cNvSpPr>
          <p:nvPr>
            <p:ph type="sldImg" idx="2"/>
          </p:nvPr>
        </p:nvSpPr>
        <p:spPr>
          <a:xfrm>
            <a:off x="-273050" y="1828800"/>
            <a:ext cx="8775700" cy="49371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822325" y="7040563"/>
            <a:ext cx="6584950" cy="57610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13896975"/>
            <a:ext cx="3565525" cy="733425"/>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660900" y="13896975"/>
            <a:ext cx="3567113" cy="733425"/>
          </a:xfrm>
          <a:prstGeom prst="rect">
            <a:avLst/>
          </a:prstGeom>
        </p:spPr>
        <p:txBody>
          <a:bodyPr vert="horz" lIns="91440" tIns="45720" rIns="91440" bIns="45720" rtlCol="0" anchor="b"/>
          <a:lstStyle>
            <a:lvl1pPr algn="r">
              <a:defRPr sz="1200"/>
            </a:lvl1pPr>
          </a:lstStyle>
          <a:p>
            <a:fld id="{ACA862FC-667E-0444-B3B8-4285C16389E8}" type="slidenum">
              <a:rPr lang="en-US" smtClean="0"/>
              <a:t>‹#›</a:t>
            </a:fld>
            <a:endParaRPr lang="en-US"/>
          </a:p>
        </p:txBody>
      </p:sp>
    </p:spTree>
    <p:extLst>
      <p:ext uri="{BB962C8B-B14F-4D97-AF65-F5344CB8AC3E}">
        <p14:creationId xmlns:p14="http://schemas.microsoft.com/office/powerpoint/2010/main" val="64553988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10160"/>
            <a:ext cx="14630400" cy="823976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808481" y="2885441"/>
            <a:ext cx="9320323" cy="1975562"/>
          </a:xfrm>
        </p:spPr>
        <p:txBody>
          <a:bodyPr anchor="b">
            <a:noAutofit/>
          </a:bodyPr>
          <a:lstStyle>
            <a:lvl1pPr algn="r">
              <a:defRPr sz="648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808481" y="4861000"/>
            <a:ext cx="9320323" cy="1316279"/>
          </a:xfrm>
        </p:spPr>
        <p:txBody>
          <a:bodyPr anchor="t"/>
          <a:lstStyle>
            <a:lvl1pPr marL="0" indent="0" algn="r">
              <a:buNone/>
              <a:defRPr>
                <a:solidFill>
                  <a:schemeClr val="tx1">
                    <a:lumMod val="50000"/>
                    <a:lumOff val="50000"/>
                  </a:schemeClr>
                </a:solidFill>
              </a:defRPr>
            </a:lvl1pPr>
            <a:lvl2pPr marL="548640" indent="0" algn="ctr">
              <a:buNone/>
              <a:defRPr>
                <a:solidFill>
                  <a:schemeClr val="tx1">
                    <a:tint val="75000"/>
                  </a:schemeClr>
                </a:solidFill>
              </a:defRPr>
            </a:lvl2pPr>
            <a:lvl3pPr marL="1097280" indent="0" algn="ctr">
              <a:buNone/>
              <a:defRPr>
                <a:solidFill>
                  <a:schemeClr val="tx1">
                    <a:tint val="75000"/>
                  </a:schemeClr>
                </a:solidFill>
              </a:defRPr>
            </a:lvl3pPr>
            <a:lvl4pPr marL="1645920" indent="0" algn="ctr">
              <a:buNone/>
              <a:defRPr>
                <a:solidFill>
                  <a:schemeClr val="tx1">
                    <a:tint val="75000"/>
                  </a:schemeClr>
                </a:solidFill>
              </a:defRPr>
            </a:lvl4pPr>
            <a:lvl5pPr marL="2194560" indent="0" algn="ctr">
              <a:buNone/>
              <a:defRPr>
                <a:solidFill>
                  <a:schemeClr val="tx1">
                    <a:tint val="75000"/>
                  </a:schemeClr>
                </a:solidFill>
              </a:defRPr>
            </a:lvl5pPr>
            <a:lvl6pPr marL="2743200" indent="0" algn="ctr">
              <a:buNone/>
              <a:defRPr>
                <a:solidFill>
                  <a:schemeClr val="tx1">
                    <a:tint val="75000"/>
                  </a:schemeClr>
                </a:solidFill>
              </a:defRPr>
            </a:lvl6pPr>
            <a:lvl7pPr marL="3291840" indent="0" algn="ctr">
              <a:buNone/>
              <a:defRPr>
                <a:solidFill>
                  <a:schemeClr val="tx1">
                    <a:tint val="75000"/>
                  </a:schemeClr>
                </a:solidFill>
              </a:defRPr>
            </a:lvl7pPr>
            <a:lvl8pPr marL="3840480" indent="0" algn="ctr">
              <a:buNone/>
              <a:defRPr>
                <a:solidFill>
                  <a:schemeClr val="tx1">
                    <a:tint val="75000"/>
                  </a:schemeClr>
                </a:solidFill>
              </a:defRPr>
            </a:lvl8pPr>
            <a:lvl9pPr marL="438912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923F103-BC34-4FE4-A40E-EDDEECFDA5D0}" type="datetimeFigureOut">
              <a:rPr lang="en-US" smtClean="0"/>
              <a:pPr/>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28274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2" y="731520"/>
            <a:ext cx="10316002" cy="4084320"/>
          </a:xfrm>
        </p:spPr>
        <p:txBody>
          <a:bodyPr anchor="ctr">
            <a:normAutofit/>
          </a:bodyPr>
          <a:lstStyle>
            <a:lvl1pPr algn="l">
              <a:defRPr sz="5280" b="0" cap="none"/>
            </a:lvl1pPr>
          </a:lstStyle>
          <a:p>
            <a:r>
              <a:rPr lang="en-US"/>
              <a:t>Click to edit Master title style</a:t>
            </a:r>
            <a:endParaRPr lang="en-US" dirty="0"/>
          </a:p>
        </p:txBody>
      </p:sp>
      <p:sp>
        <p:nvSpPr>
          <p:cNvPr id="3" name="Text Placeholder 2"/>
          <p:cNvSpPr>
            <a:spLocks noGrp="1"/>
          </p:cNvSpPr>
          <p:nvPr>
            <p:ph type="body" idx="1"/>
          </p:nvPr>
        </p:nvSpPr>
        <p:spPr>
          <a:xfrm>
            <a:off x="812802" y="5364480"/>
            <a:ext cx="10316002" cy="1885154"/>
          </a:xfrm>
        </p:spPr>
        <p:txBody>
          <a:bodyPr anchor="ctr">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8513678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7601" y="731520"/>
            <a:ext cx="9712961" cy="3627120"/>
          </a:xfrm>
        </p:spPr>
        <p:txBody>
          <a:bodyPr anchor="ctr">
            <a:normAutofit/>
          </a:bodyPr>
          <a:lstStyle>
            <a:lvl1pPr algn="l">
              <a:defRPr sz="528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639367" y="4358640"/>
            <a:ext cx="8669429" cy="457200"/>
          </a:xfrm>
        </p:spPr>
        <p:txBody>
          <a:bodyPr anchor="ctr">
            <a:noAutofit/>
          </a:bodyPr>
          <a:lstStyle>
            <a:lvl1pPr marL="0" indent="0">
              <a:buFontTx/>
              <a:buNone/>
              <a:defRPr sz="1920">
                <a:solidFill>
                  <a:schemeClr val="tx1">
                    <a:lumMod val="50000"/>
                    <a:lumOff val="50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812802" y="5364480"/>
            <a:ext cx="10316002" cy="1885154"/>
          </a:xfrm>
        </p:spPr>
        <p:txBody>
          <a:bodyPr anchor="ctr">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0" name="TextBox 19"/>
          <p:cNvSpPr txBox="1"/>
          <p:nvPr/>
        </p:nvSpPr>
        <p:spPr>
          <a:xfrm>
            <a:off x="650244" y="948454"/>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10671613" y="34638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lumMod val="60000"/>
                    <a:lumOff val="40000"/>
                  </a:schemeClr>
                </a:solidFill>
                <a:latin typeface="Arial"/>
              </a:rPr>
              <a:t>”</a:t>
            </a:r>
            <a:endParaRPr lang="en-US" sz="2160" dirty="0">
              <a:solidFill>
                <a:schemeClr val="accent1">
                  <a:lumMod val="60000"/>
                  <a:lumOff val="40000"/>
                </a:schemeClr>
              </a:solidFill>
              <a:latin typeface="Arial"/>
            </a:endParaRPr>
          </a:p>
        </p:txBody>
      </p:sp>
    </p:spTree>
    <p:extLst>
      <p:ext uri="{BB962C8B-B14F-4D97-AF65-F5344CB8AC3E}">
        <p14:creationId xmlns:p14="http://schemas.microsoft.com/office/powerpoint/2010/main" val="325792443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12802" y="2318386"/>
            <a:ext cx="10316002" cy="3114552"/>
          </a:xfrm>
        </p:spPr>
        <p:txBody>
          <a:bodyPr anchor="b">
            <a:normAutofit/>
          </a:bodyPr>
          <a:lstStyle>
            <a:lvl1pPr algn="l">
              <a:defRPr sz="5280" b="0" cap="none"/>
            </a:lvl1pPr>
          </a:lstStyle>
          <a:p>
            <a:r>
              <a:rPr lang="en-US"/>
              <a:t>Click to edit Master title style</a:t>
            </a:r>
            <a:endParaRPr lang="en-US" dirty="0"/>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75000"/>
                    <a:lumOff val="25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C12C299-16B2-4475-990D-751901EACC14}" type="datetimeFigureOut">
              <a:rPr lang="en-US" smtClean="0"/>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5673543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7601" y="731520"/>
            <a:ext cx="9712961" cy="3627120"/>
          </a:xfrm>
        </p:spPr>
        <p:txBody>
          <a:bodyPr anchor="ctr">
            <a:normAutofit/>
          </a:bodyPr>
          <a:lstStyle>
            <a:lvl1pPr algn="l">
              <a:defRPr sz="528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812799" y="4815840"/>
            <a:ext cx="10316003" cy="617098"/>
          </a:xfrm>
        </p:spPr>
        <p:txBody>
          <a:bodyPr anchor="b">
            <a:noAutofit/>
          </a:bodyPr>
          <a:lstStyle>
            <a:lvl1pPr marL="0" indent="0">
              <a:buFontTx/>
              <a:buNone/>
              <a:defRPr sz="2880">
                <a:solidFill>
                  <a:schemeClr val="tx1">
                    <a:lumMod val="75000"/>
                    <a:lumOff val="25000"/>
                  </a:schemeClr>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
        <p:nvSpPr>
          <p:cNvPr id="24" name="TextBox 23"/>
          <p:cNvSpPr txBox="1"/>
          <p:nvPr/>
        </p:nvSpPr>
        <p:spPr>
          <a:xfrm>
            <a:off x="650244" y="948454"/>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10671613" y="3463867"/>
            <a:ext cx="731520" cy="701731"/>
          </a:xfrm>
          <a:prstGeom prst="rect">
            <a:avLst/>
          </a:prstGeom>
        </p:spPr>
        <p:txBody>
          <a:bodyPr vert="horz" lIns="109728" tIns="54864" rIns="109728" bIns="54864" rtlCol="0" anchor="ctr">
            <a:noAutofit/>
          </a:bodyPr>
          <a:lstStyle/>
          <a:p>
            <a:pPr lvl="0"/>
            <a:r>
              <a:rPr lang="en-US" sz="96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208626346"/>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22959" y="731520"/>
            <a:ext cx="10305844" cy="3627120"/>
          </a:xfrm>
        </p:spPr>
        <p:txBody>
          <a:bodyPr anchor="ctr">
            <a:normAutofit/>
          </a:bodyPr>
          <a:lstStyle>
            <a:lvl1pPr algn="l">
              <a:defRPr sz="528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812799" y="4815840"/>
            <a:ext cx="10316003" cy="617098"/>
          </a:xfrm>
        </p:spPr>
        <p:txBody>
          <a:bodyPr anchor="b">
            <a:noAutofit/>
          </a:bodyPr>
          <a:lstStyle>
            <a:lvl1pPr marL="0" indent="0">
              <a:buFontTx/>
              <a:buNone/>
              <a:defRPr sz="2880">
                <a:solidFill>
                  <a:schemeClr val="accent1"/>
                </a:solidFill>
              </a:defRPr>
            </a:lvl1pPr>
            <a:lvl2pPr marL="548640" indent="0">
              <a:buFontTx/>
              <a:buNone/>
              <a:defRPr/>
            </a:lvl2pPr>
            <a:lvl3pPr marL="1097280" indent="0">
              <a:buFontTx/>
              <a:buNone/>
              <a:defRPr/>
            </a:lvl3pPr>
            <a:lvl4pPr marL="1645920" indent="0">
              <a:buFontTx/>
              <a:buNone/>
              <a:defRPr/>
            </a:lvl4pPr>
            <a:lvl5pPr marL="2194560" indent="0">
              <a:buFontTx/>
              <a:buNone/>
              <a:defRPr/>
            </a:lvl5pPr>
          </a:lstStyle>
          <a:p>
            <a:pPr lvl="0"/>
            <a:r>
              <a:rPr lang="en-US"/>
              <a:t>Click to edit Master text styles</a:t>
            </a:r>
          </a:p>
        </p:txBody>
      </p:sp>
      <p:sp>
        <p:nvSpPr>
          <p:cNvPr id="3" name="Text Placeholder 2"/>
          <p:cNvSpPr>
            <a:spLocks noGrp="1"/>
          </p:cNvSpPr>
          <p:nvPr>
            <p:ph type="body" idx="1"/>
          </p:nvPr>
        </p:nvSpPr>
        <p:spPr>
          <a:xfrm>
            <a:off x="812802" y="5432938"/>
            <a:ext cx="10316002" cy="1816697"/>
          </a:xfrm>
        </p:spPr>
        <p:txBody>
          <a:bodyPr anchor="t">
            <a:normAutofit/>
          </a:bodyPr>
          <a:lstStyle>
            <a:lvl1pPr marL="0" indent="0" algn="l">
              <a:buNone/>
              <a:defRPr sz="216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E451C3-0FF4-47C4-B829-773ADF60F88C}" type="datetimeFigureOut">
              <a:rPr lang="en-US" smtClean="0"/>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612612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8560232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61208" y="731520"/>
            <a:ext cx="1565692" cy="630174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812802" y="731520"/>
            <a:ext cx="8472180" cy="630174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DA879A6-0FD0-4734-A311-86BFCA472E6E}" type="datetimeFigureOut">
              <a:rPr lang="en-US" smtClean="0"/>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7276222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Slide 1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14544117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Slide 2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0768754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cSld name="Slide 3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945450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432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79247908"/>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cSld name="Slide 4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356879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cSld name="Slide 5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55377774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Slide 6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427868503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Slide 7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7750172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lide 8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77873487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Slide 9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28101400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Slide 10 master">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48934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12802" y="3241041"/>
            <a:ext cx="10316002" cy="2191897"/>
          </a:xfrm>
        </p:spPr>
        <p:txBody>
          <a:bodyPr anchor="b"/>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812802" y="5432938"/>
            <a:ext cx="10316002" cy="1032480"/>
          </a:xfrm>
        </p:spPr>
        <p:txBody>
          <a:bodyPr anchor="t"/>
          <a:lstStyle>
            <a:lvl1pPr marL="0" indent="0" algn="l">
              <a:buNone/>
              <a:defRPr sz="2400">
                <a:solidFill>
                  <a:schemeClr val="tx1">
                    <a:lumMod val="50000"/>
                    <a:lumOff val="50000"/>
                  </a:schemeClr>
                </a:solidFill>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11/12/2024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56604659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2801" y="2592707"/>
            <a:ext cx="5020842" cy="465692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07964" y="2592707"/>
            <a:ext cx="5020841" cy="4656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11/12/2024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33019468"/>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0894" y="2593180"/>
            <a:ext cx="5022748"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810894" y="3284695"/>
            <a:ext cx="5022748" cy="396494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06059" y="2593180"/>
            <a:ext cx="5022742" cy="691514"/>
          </a:xfrm>
        </p:spPr>
        <p:txBody>
          <a:bodyPr anchor="b">
            <a:noAutofit/>
          </a:bodyPr>
          <a:lstStyle>
            <a:lvl1pPr marL="0" indent="0">
              <a:buNone/>
              <a:defRPr sz="2880" b="0"/>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6106062" y="3284695"/>
            <a:ext cx="5022740" cy="396494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11/12/2024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45806583"/>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12801" y="731520"/>
            <a:ext cx="10316002" cy="158496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11/12/2024</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6913210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11/12/2024</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23905515"/>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1" y="1798325"/>
            <a:ext cx="4625434" cy="1534159"/>
          </a:xfrm>
        </p:spPr>
        <p:txBody>
          <a:bodyPr anchor="b">
            <a:normAutofit/>
          </a:bodyPr>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5712554" y="617910"/>
            <a:ext cx="5416249" cy="663172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12801" y="3332483"/>
            <a:ext cx="4625434" cy="3101339"/>
          </a:xfrm>
        </p:spPr>
        <p:txBody>
          <a:bodyPr>
            <a:normAutofit/>
          </a:bodyPr>
          <a:lstStyle>
            <a:lvl1pPr marL="0" indent="0">
              <a:buNone/>
              <a:defRPr sz="1680"/>
            </a:lvl1pPr>
            <a:lvl2pPr marL="548476" indent="0">
              <a:buNone/>
              <a:defRPr sz="1680"/>
            </a:lvl2pPr>
            <a:lvl3pPr marL="1096951" indent="0">
              <a:buNone/>
              <a:defRPr sz="1440"/>
            </a:lvl3pPr>
            <a:lvl4pPr marL="1645427" indent="0">
              <a:buNone/>
              <a:defRPr sz="1200"/>
            </a:lvl4pPr>
            <a:lvl5pPr marL="2193901" indent="0">
              <a:buNone/>
              <a:defRPr sz="1200"/>
            </a:lvl5pPr>
            <a:lvl6pPr marL="2742377" indent="0">
              <a:buNone/>
              <a:defRPr sz="1200"/>
            </a:lvl6pPr>
            <a:lvl7pPr marL="3290852" indent="0">
              <a:buNone/>
              <a:defRPr sz="1200"/>
            </a:lvl7pPr>
            <a:lvl8pPr marL="3839328" indent="0">
              <a:buNone/>
              <a:defRPr sz="1200"/>
            </a:lvl8pPr>
            <a:lvl9pPr marL="4387804" indent="0">
              <a:buNone/>
              <a:defRPr sz="1200"/>
            </a:lvl9pPr>
          </a:lstStyle>
          <a:p>
            <a:pPr lvl="0"/>
            <a:r>
              <a:rPr lang="en-US"/>
              <a:t>Click to 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11/12/2024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1817901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2802" y="5760720"/>
            <a:ext cx="10316000" cy="680086"/>
          </a:xfrm>
        </p:spPr>
        <p:txBody>
          <a:bodyPr anchor="b">
            <a:normAutofit/>
          </a:bodyPr>
          <a:lstStyle>
            <a:lvl1pPr algn="l">
              <a:defRPr sz="288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801" y="731520"/>
            <a:ext cx="10316002" cy="4614862"/>
          </a:xfrm>
        </p:spPr>
        <p:txBody>
          <a:bodyPr anchor="t">
            <a:normAutofit/>
          </a:bodyPr>
          <a:lstStyle>
            <a:lvl1pPr marL="0" indent="0" algn="ctr">
              <a:buNone/>
              <a:defRPr sz="1920"/>
            </a:lvl1pPr>
            <a:lvl2pPr marL="548640" indent="0">
              <a:buNone/>
              <a:defRPr sz="1920"/>
            </a:lvl2pPr>
            <a:lvl3pPr marL="1097280" indent="0">
              <a:buNone/>
              <a:defRPr sz="1920"/>
            </a:lvl3pPr>
            <a:lvl4pPr marL="1645920" indent="0">
              <a:buNone/>
              <a:defRPr sz="1920"/>
            </a:lvl4pPr>
            <a:lvl5pPr marL="2194560" indent="0">
              <a:buNone/>
              <a:defRPr sz="1920"/>
            </a:lvl5pPr>
            <a:lvl6pPr marL="2743200" indent="0">
              <a:buNone/>
              <a:defRPr sz="1920"/>
            </a:lvl6pPr>
            <a:lvl7pPr marL="3291840" indent="0">
              <a:buNone/>
              <a:defRPr sz="1920"/>
            </a:lvl7pPr>
            <a:lvl8pPr marL="3840480" indent="0">
              <a:buNone/>
              <a:defRPr sz="1920"/>
            </a:lvl8pPr>
            <a:lvl9pPr marL="4389120" indent="0">
              <a:buNone/>
              <a:defRPr sz="1920"/>
            </a:lvl9pPr>
          </a:lstStyle>
          <a:p>
            <a:r>
              <a:rPr lang="en-US"/>
              <a:t>Click icon to add picture</a:t>
            </a:r>
            <a:endParaRPr lang="en-US" dirty="0"/>
          </a:p>
        </p:txBody>
      </p:sp>
      <p:sp>
        <p:nvSpPr>
          <p:cNvPr id="4" name="Text Placeholder 3"/>
          <p:cNvSpPr>
            <a:spLocks noGrp="1"/>
          </p:cNvSpPr>
          <p:nvPr>
            <p:ph type="body" sz="half" idx="2"/>
          </p:nvPr>
        </p:nvSpPr>
        <p:spPr>
          <a:xfrm>
            <a:off x="812802" y="6440806"/>
            <a:ext cx="10316000" cy="808829"/>
          </a:xfrm>
        </p:spPr>
        <p:txBody>
          <a:bodyPr>
            <a:normAutofit/>
          </a:bodyPr>
          <a:lstStyle>
            <a:lvl1pPr marL="0" indent="0">
              <a:buNone/>
              <a:defRPr sz="1440"/>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11/12/2024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5161278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slideLayout" Target="../slideLayouts/slideLayout18.xml" /><Relationship Id="rId26" Type="http://schemas.openxmlformats.org/officeDocument/2006/relationships/slideLayout" Target="../slideLayouts/slideLayout26.xml" /><Relationship Id="rId3" Type="http://schemas.openxmlformats.org/officeDocument/2006/relationships/slideLayout" Target="../slideLayouts/slideLayout3.xml" /><Relationship Id="rId21" Type="http://schemas.openxmlformats.org/officeDocument/2006/relationships/slideLayout" Target="../slideLayouts/slideLayout21.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5" Type="http://schemas.openxmlformats.org/officeDocument/2006/relationships/slideLayout" Target="../slideLayouts/slideLayout25.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20" Type="http://schemas.openxmlformats.org/officeDocument/2006/relationships/slideLayout" Target="../slideLayouts/slideLayout20.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24" Type="http://schemas.openxmlformats.org/officeDocument/2006/relationships/slideLayout" Target="../slideLayouts/slideLayout24.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23" Type="http://schemas.openxmlformats.org/officeDocument/2006/relationships/slideLayout" Target="../slideLayouts/slideLayout23.xml" /><Relationship Id="rId10" Type="http://schemas.openxmlformats.org/officeDocument/2006/relationships/slideLayout" Target="../slideLayouts/slideLayout10.xml" /><Relationship Id="rId19" Type="http://schemas.openxmlformats.org/officeDocument/2006/relationships/slideLayout" Target="../slideLayouts/slideLayout19.xml"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 Id="rId22" Type="http://schemas.openxmlformats.org/officeDocument/2006/relationships/slideLayout" Target="../slideLayouts/slideLayout22.xml" /><Relationship Id="rId27" Type="http://schemas.openxmlformats.org/officeDocument/2006/relationships/theme" Target="../theme/theme1.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10160"/>
            <a:ext cx="14630400" cy="823976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812801" y="731520"/>
            <a:ext cx="10316002" cy="158496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812801" y="2592707"/>
            <a:ext cx="10316002" cy="46569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46160" y="7249635"/>
            <a:ext cx="1094327" cy="438150"/>
          </a:xfrm>
          <a:prstGeom prst="rect">
            <a:avLst/>
          </a:prstGeom>
        </p:spPr>
        <p:txBody>
          <a:bodyPr vert="horz" lIns="91440" tIns="45720" rIns="91440" bIns="45720" rtlCol="0" anchor="ctr"/>
          <a:lstStyle>
            <a:lvl1pPr algn="r">
              <a:defRPr sz="1080">
                <a:solidFill>
                  <a:schemeClr val="tx1">
                    <a:tint val="75000"/>
                  </a:schemeClr>
                </a:solidFill>
              </a:defRPr>
            </a:lvl1pPr>
          </a:lstStyle>
          <a:p>
            <a:fld id="{2BE451C3-0FF4-47C4-B829-773ADF60F88C}" type="datetimeFigureOut">
              <a:rPr lang="en-US" smtClean="0"/>
              <a:t>11/12/2024</a:t>
            </a:fld>
            <a:endParaRPr lang="en-US" dirty="0"/>
          </a:p>
        </p:txBody>
      </p:sp>
      <p:sp>
        <p:nvSpPr>
          <p:cNvPr id="5" name="Footer Placeholder 4"/>
          <p:cNvSpPr>
            <a:spLocks noGrp="1"/>
          </p:cNvSpPr>
          <p:nvPr>
            <p:ph type="ftr" sz="quarter" idx="3"/>
          </p:nvPr>
        </p:nvSpPr>
        <p:spPr>
          <a:xfrm>
            <a:off x="812801" y="7249635"/>
            <a:ext cx="7557134" cy="438150"/>
          </a:xfrm>
          <a:prstGeom prst="rect">
            <a:avLst/>
          </a:prstGeom>
        </p:spPr>
        <p:txBody>
          <a:bodyPr vert="horz" lIns="91440" tIns="45720" rIns="91440" bIns="45720" rtlCol="0" anchor="ctr"/>
          <a:lstStyle>
            <a:lvl1pPr algn="l">
              <a:defRPr sz="108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10308796" y="7249635"/>
            <a:ext cx="820007" cy="438150"/>
          </a:xfrm>
          <a:prstGeom prst="rect">
            <a:avLst/>
          </a:prstGeom>
        </p:spPr>
        <p:txBody>
          <a:bodyPr vert="horz" lIns="91440" tIns="45720" rIns="91440" bIns="45720" rtlCol="0" anchor="ctr"/>
          <a:lstStyle>
            <a:lvl1pPr algn="r">
              <a:defRPr sz="108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28677455"/>
      </p:ext>
    </p:extLst>
  </p:cSld>
  <p:clrMap bg1="lt1" tx1="dk1" bg2="lt2" tx2="dk2" accent1="accent1" accent2="accent2" accent3="accent3" accent4="accent4" accent5="accent5" accent6="accent6" hlink="hlink" folHlink="folHlink"/>
  <p:sldLayoutIdLst>
    <p:sldLayoutId id="2147483717" r:id="rId1"/>
    <p:sldLayoutId id="2147483718" r:id="rId2"/>
    <p:sldLayoutId id="2147483719" r:id="rId3"/>
    <p:sldLayoutId id="2147483720" r:id="rId4"/>
    <p:sldLayoutId id="2147483721" r:id="rId5"/>
    <p:sldLayoutId id="2147483722" r:id="rId6"/>
    <p:sldLayoutId id="2147483723" r:id="rId7"/>
    <p:sldLayoutId id="2147483724" r:id="rId8"/>
    <p:sldLayoutId id="2147483725" r:id="rId9"/>
    <p:sldLayoutId id="2147483726" r:id="rId10"/>
    <p:sldLayoutId id="2147483727" r:id="rId11"/>
    <p:sldLayoutId id="2147483728" r:id="rId12"/>
    <p:sldLayoutId id="2147483729" r:id="rId13"/>
    <p:sldLayoutId id="2147483730" r:id="rId14"/>
    <p:sldLayoutId id="2147483731" r:id="rId15"/>
    <p:sldLayoutId id="2147483732" r:id="rId16"/>
    <p:sldLayoutId id="2147483733" r:id="rId17"/>
    <p:sldLayoutId id="2147483734" r:id="rId18"/>
    <p:sldLayoutId id="2147483735" r:id="rId19"/>
    <p:sldLayoutId id="2147483736" r:id="rId20"/>
    <p:sldLayoutId id="2147483737" r:id="rId21"/>
    <p:sldLayoutId id="2147483738" r:id="rId22"/>
    <p:sldLayoutId id="2147483739" r:id="rId23"/>
    <p:sldLayoutId id="2147483740" r:id="rId24"/>
    <p:sldLayoutId id="2147483741" r:id="rId25"/>
    <p:sldLayoutId id="2147483742" r:id="rId26"/>
  </p:sldLayoutIdLst>
  <p:hf sldNum="0" hdr="0" ftr="0" dt="0"/>
  <p:txStyles>
    <p:titleStyle>
      <a:lvl1pPr algn="l" defTabSz="548640" rtl="0" eaLnBrk="1" latinLnBrk="0" hangingPunct="1">
        <a:spcBef>
          <a:spcPct val="0"/>
        </a:spcBef>
        <a:buNone/>
        <a:defRPr sz="432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411480" indent="-411480" algn="l" defTabSz="548640" rtl="0" eaLnBrk="1" latinLnBrk="0" hangingPunct="1">
        <a:spcBef>
          <a:spcPts val="1200"/>
        </a:spcBef>
        <a:spcAft>
          <a:spcPts val="0"/>
        </a:spcAft>
        <a:buClr>
          <a:schemeClr val="accent1"/>
        </a:buClr>
        <a:buSzPct val="80000"/>
        <a:buFont typeface="Wingdings 3" charset="2"/>
        <a:buChar char=""/>
        <a:defRPr sz="2160" kern="1200">
          <a:solidFill>
            <a:schemeClr val="tx1">
              <a:lumMod val="75000"/>
              <a:lumOff val="25000"/>
            </a:schemeClr>
          </a:solidFill>
          <a:latin typeface="+mn-lt"/>
          <a:ea typeface="+mn-ea"/>
          <a:cs typeface="+mn-cs"/>
        </a:defRPr>
      </a:lvl1pPr>
      <a:lvl2pPr marL="891540" indent="-342900" algn="l" defTabSz="548640" rtl="0" eaLnBrk="1" latinLnBrk="0" hangingPunct="1">
        <a:spcBef>
          <a:spcPts val="1200"/>
        </a:spcBef>
        <a:spcAft>
          <a:spcPts val="0"/>
        </a:spcAft>
        <a:buClr>
          <a:schemeClr val="accent1"/>
        </a:buClr>
        <a:buSzPct val="80000"/>
        <a:buFont typeface="Wingdings 3" charset="2"/>
        <a:buChar char=""/>
        <a:defRPr sz="1920" kern="1200">
          <a:solidFill>
            <a:schemeClr val="tx1">
              <a:lumMod val="75000"/>
              <a:lumOff val="25000"/>
            </a:schemeClr>
          </a:solidFill>
          <a:latin typeface="+mn-lt"/>
          <a:ea typeface="+mn-ea"/>
          <a:cs typeface="+mn-cs"/>
        </a:defRPr>
      </a:lvl2pPr>
      <a:lvl3pPr marL="1371600" indent="-274320" algn="l" defTabSz="548640" rtl="0" eaLnBrk="1" latinLnBrk="0" hangingPunct="1">
        <a:spcBef>
          <a:spcPts val="1200"/>
        </a:spcBef>
        <a:spcAft>
          <a:spcPts val="0"/>
        </a:spcAft>
        <a:buClr>
          <a:schemeClr val="accent1"/>
        </a:buClr>
        <a:buSzPct val="80000"/>
        <a:buFont typeface="Wingdings 3" charset="2"/>
        <a:buChar char=""/>
        <a:defRPr sz="1680" kern="1200">
          <a:solidFill>
            <a:schemeClr val="tx1">
              <a:lumMod val="75000"/>
              <a:lumOff val="25000"/>
            </a:schemeClr>
          </a:solidFill>
          <a:latin typeface="+mn-lt"/>
          <a:ea typeface="+mn-ea"/>
          <a:cs typeface="+mn-cs"/>
        </a:defRPr>
      </a:lvl3pPr>
      <a:lvl4pPr marL="192024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4pPr>
      <a:lvl5pPr marL="246888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5pPr>
      <a:lvl6pPr marL="301752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6pPr>
      <a:lvl7pPr marL="356616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7pPr>
      <a:lvl8pPr marL="411480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8pPr>
      <a:lvl9pPr marL="4663440" indent="-274320" algn="l" defTabSz="548640" rtl="0" eaLnBrk="1" latinLnBrk="0" hangingPunct="1">
        <a:spcBef>
          <a:spcPts val="1200"/>
        </a:spcBef>
        <a:spcAft>
          <a:spcPts val="0"/>
        </a:spcAft>
        <a:buClr>
          <a:schemeClr val="accent1"/>
        </a:buClr>
        <a:buSzPct val="80000"/>
        <a:buFont typeface="Wingdings 3" charset="2"/>
        <a:buChar char=""/>
        <a:defRPr sz="1440" kern="1200">
          <a:solidFill>
            <a:schemeClr val="tx1">
              <a:lumMod val="75000"/>
              <a:lumOff val="25000"/>
            </a:schemeClr>
          </a:solidFill>
          <a:latin typeface="+mn-lt"/>
          <a:ea typeface="+mn-ea"/>
          <a:cs typeface="+mn-cs"/>
        </a:defRPr>
      </a:lvl9pPr>
    </p:bodyStyle>
    <p:otherStyle>
      <a:defPPr>
        <a:defRPr lang="en-US"/>
      </a:defPPr>
      <a:lvl1pPr marL="0" algn="l" defTabSz="548640" rtl="0" eaLnBrk="1" latinLnBrk="0" hangingPunct="1">
        <a:defRPr sz="2160" kern="1200">
          <a:solidFill>
            <a:schemeClr val="tx1"/>
          </a:solidFill>
          <a:latin typeface="+mn-lt"/>
          <a:ea typeface="+mn-ea"/>
          <a:cs typeface="+mn-cs"/>
        </a:defRPr>
      </a:lvl1pPr>
      <a:lvl2pPr marL="548640" algn="l" defTabSz="548640" rtl="0" eaLnBrk="1" latinLnBrk="0" hangingPunct="1">
        <a:defRPr sz="2160" kern="1200">
          <a:solidFill>
            <a:schemeClr val="tx1"/>
          </a:solidFill>
          <a:latin typeface="+mn-lt"/>
          <a:ea typeface="+mn-ea"/>
          <a:cs typeface="+mn-cs"/>
        </a:defRPr>
      </a:lvl2pPr>
      <a:lvl3pPr marL="1097280" algn="l" defTabSz="548640" rtl="0" eaLnBrk="1" latinLnBrk="0" hangingPunct="1">
        <a:defRPr sz="2160" kern="1200">
          <a:solidFill>
            <a:schemeClr val="tx1"/>
          </a:solidFill>
          <a:latin typeface="+mn-lt"/>
          <a:ea typeface="+mn-ea"/>
          <a:cs typeface="+mn-cs"/>
        </a:defRPr>
      </a:lvl3pPr>
      <a:lvl4pPr marL="1645920" algn="l" defTabSz="548640" rtl="0" eaLnBrk="1" latinLnBrk="0" hangingPunct="1">
        <a:defRPr sz="2160" kern="1200">
          <a:solidFill>
            <a:schemeClr val="tx1"/>
          </a:solidFill>
          <a:latin typeface="+mn-lt"/>
          <a:ea typeface="+mn-ea"/>
          <a:cs typeface="+mn-cs"/>
        </a:defRPr>
      </a:lvl4pPr>
      <a:lvl5pPr marL="2194560" algn="l" defTabSz="548640" rtl="0" eaLnBrk="1" latinLnBrk="0" hangingPunct="1">
        <a:defRPr sz="2160" kern="1200">
          <a:solidFill>
            <a:schemeClr val="tx1"/>
          </a:solidFill>
          <a:latin typeface="+mn-lt"/>
          <a:ea typeface="+mn-ea"/>
          <a:cs typeface="+mn-cs"/>
        </a:defRPr>
      </a:lvl5pPr>
      <a:lvl6pPr marL="2743200" algn="l" defTabSz="548640" rtl="0" eaLnBrk="1" latinLnBrk="0" hangingPunct="1">
        <a:defRPr sz="2160" kern="1200">
          <a:solidFill>
            <a:schemeClr val="tx1"/>
          </a:solidFill>
          <a:latin typeface="+mn-lt"/>
          <a:ea typeface="+mn-ea"/>
          <a:cs typeface="+mn-cs"/>
        </a:defRPr>
      </a:lvl6pPr>
      <a:lvl7pPr marL="3291840" algn="l" defTabSz="548640" rtl="0" eaLnBrk="1" latinLnBrk="0" hangingPunct="1">
        <a:defRPr sz="2160" kern="1200">
          <a:solidFill>
            <a:schemeClr val="tx1"/>
          </a:solidFill>
          <a:latin typeface="+mn-lt"/>
          <a:ea typeface="+mn-ea"/>
          <a:cs typeface="+mn-cs"/>
        </a:defRPr>
      </a:lvl7pPr>
      <a:lvl8pPr marL="3840480" algn="l" defTabSz="548640" rtl="0" eaLnBrk="1" latinLnBrk="0" hangingPunct="1">
        <a:defRPr sz="2160" kern="1200">
          <a:solidFill>
            <a:schemeClr val="tx1"/>
          </a:solidFill>
          <a:latin typeface="+mn-lt"/>
          <a:ea typeface="+mn-ea"/>
          <a:cs typeface="+mn-cs"/>
        </a:defRPr>
      </a:lvl8pPr>
      <a:lvl9pPr marL="4389120" algn="l" defTabSz="54864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 /><Relationship Id="rId1" Type="http://schemas.openxmlformats.org/officeDocument/2006/relationships/slideLayout" Target="../slideLayouts/slideLayout17.xml" /></Relationships>
</file>

<file path=ppt/slides/_rels/slide10.xml.rels><?xml version="1.0" encoding="UTF-8" standalone="yes"?>
<Relationships xmlns="http://schemas.openxmlformats.org/package/2006/relationships"><Relationship Id="rId3" Type="http://schemas.openxmlformats.org/officeDocument/2006/relationships/image" Target="../media/image15.png" /><Relationship Id="rId2" Type="http://schemas.openxmlformats.org/officeDocument/2006/relationships/notesSlide" Target="../notesSlides/notesSlide9.xml" /><Relationship Id="rId1" Type="http://schemas.openxmlformats.org/officeDocument/2006/relationships/slideLayout" Target="../slideLayouts/slideLayout25.xml" /></Relationships>
</file>

<file path=ppt/slides/_rels/slide11.xml.rels><?xml version="1.0" encoding="UTF-8" standalone="yes"?>
<Relationships xmlns="http://schemas.openxmlformats.org/package/2006/relationships"><Relationship Id="rId3" Type="http://schemas.openxmlformats.org/officeDocument/2006/relationships/image" Target="../media/image16.png" /><Relationship Id="rId2" Type="http://schemas.openxmlformats.org/officeDocument/2006/relationships/notesSlide" Target="../notesSlides/notesSlide10.xml" /><Relationship Id="rId1" Type="http://schemas.openxmlformats.org/officeDocument/2006/relationships/slideLayout" Target="../slideLayouts/slideLayout26.xml" /></Relationships>
</file>

<file path=ppt/slides/_rels/slide12.xml.rels><?xml version="1.0" encoding="UTF-8" standalone="yes"?>
<Relationships xmlns="http://schemas.openxmlformats.org/package/2006/relationships"><Relationship Id="rId2" Type="http://schemas.openxmlformats.org/officeDocument/2006/relationships/image" Target="../media/image17.png" /><Relationship Id="rId1" Type="http://schemas.openxmlformats.org/officeDocument/2006/relationships/slideLayout" Target="../slideLayouts/slideLayout26.xml" /></Relationships>
</file>

<file path=ppt/slides/_rels/slide2.xml.rels><?xml version="1.0" encoding="UTF-8" standalone="yes"?>
<Relationships xmlns="http://schemas.openxmlformats.org/package/2006/relationships"><Relationship Id="rId3" Type="http://schemas.openxmlformats.org/officeDocument/2006/relationships/image" Target="../media/image2.png" /><Relationship Id="rId2" Type="http://schemas.openxmlformats.org/officeDocument/2006/relationships/notesSlide" Target="../notesSlides/notesSlide1.xml" /><Relationship Id="rId1" Type="http://schemas.openxmlformats.org/officeDocument/2006/relationships/slideLayout" Target="../slideLayouts/slideLayout17.xml" /></Relationships>
</file>

<file path=ppt/slides/_rels/slide3.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notesSlide" Target="../notesSlides/notesSlide2.xml" /><Relationship Id="rId1" Type="http://schemas.openxmlformats.org/officeDocument/2006/relationships/slideLayout" Target="../slideLayouts/slideLayout18.xml" /></Relationships>
</file>

<file path=ppt/slides/_rels/slide4.xml.rels><?xml version="1.0" encoding="UTF-8" standalone="yes"?>
<Relationships xmlns="http://schemas.openxmlformats.org/package/2006/relationships"><Relationship Id="rId3" Type="http://schemas.openxmlformats.org/officeDocument/2006/relationships/image" Target="../media/image4.png" /><Relationship Id="rId2" Type="http://schemas.openxmlformats.org/officeDocument/2006/relationships/notesSlide" Target="../notesSlides/notesSlide3.xml" /><Relationship Id="rId1" Type="http://schemas.openxmlformats.org/officeDocument/2006/relationships/slideLayout" Target="../slideLayouts/slideLayout19.xml" /></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 /><Relationship Id="rId1" Type="http://schemas.openxmlformats.org/officeDocument/2006/relationships/slideLayout" Target="../slideLayouts/slideLayout20.xml" /></Relationships>
</file>

<file path=ppt/slides/_rels/slide6.xml.rels><?xml version="1.0" encoding="UTF-8" standalone="yes"?>
<Relationships xmlns="http://schemas.openxmlformats.org/package/2006/relationships"><Relationship Id="rId3" Type="http://schemas.openxmlformats.org/officeDocument/2006/relationships/image" Target="../media/image5.png" /><Relationship Id="rId2" Type="http://schemas.openxmlformats.org/officeDocument/2006/relationships/notesSlide" Target="../notesSlides/notesSlide5.xml" /><Relationship Id="rId1" Type="http://schemas.openxmlformats.org/officeDocument/2006/relationships/slideLayout" Target="../slideLayouts/slideLayout21.xml" /></Relationships>
</file>

<file path=ppt/slides/_rels/slide7.xml.rels><?xml version="1.0" encoding="UTF-8" standalone="yes"?>
<Relationships xmlns="http://schemas.openxmlformats.org/package/2006/relationships"><Relationship Id="rId3" Type="http://schemas.openxmlformats.org/officeDocument/2006/relationships/image" Target="../media/image6.png" /><Relationship Id="rId2" Type="http://schemas.openxmlformats.org/officeDocument/2006/relationships/notesSlide" Target="../notesSlides/notesSlide6.xml" /><Relationship Id="rId1" Type="http://schemas.openxmlformats.org/officeDocument/2006/relationships/slideLayout" Target="../slideLayouts/slideLayout22.xml" /><Relationship Id="rId6" Type="http://schemas.openxmlformats.org/officeDocument/2006/relationships/image" Target="../media/image9.png" /><Relationship Id="rId5" Type="http://schemas.openxmlformats.org/officeDocument/2006/relationships/image" Target="../media/image8.png" /><Relationship Id="rId4" Type="http://schemas.openxmlformats.org/officeDocument/2006/relationships/image" Target="../media/image7.png" /></Relationships>
</file>

<file path=ppt/slides/_rels/slide8.xml.rels><?xml version="1.0" encoding="UTF-8" standalone="yes"?>
<Relationships xmlns="http://schemas.openxmlformats.org/package/2006/relationships"><Relationship Id="rId3" Type="http://schemas.openxmlformats.org/officeDocument/2006/relationships/image" Target="../media/image10.png" /><Relationship Id="rId2" Type="http://schemas.openxmlformats.org/officeDocument/2006/relationships/notesSlide" Target="../notesSlides/notesSlide7.xml" /><Relationship Id="rId1" Type="http://schemas.openxmlformats.org/officeDocument/2006/relationships/slideLayout" Target="../slideLayouts/slideLayout23.xml" /></Relationships>
</file>

<file path=ppt/slides/_rels/slide9.xml.rels><?xml version="1.0" encoding="UTF-8" standalone="yes"?>
<Relationships xmlns="http://schemas.openxmlformats.org/package/2006/relationships"><Relationship Id="rId3" Type="http://schemas.openxmlformats.org/officeDocument/2006/relationships/image" Target="../media/image11.png" /><Relationship Id="rId2" Type="http://schemas.openxmlformats.org/officeDocument/2006/relationships/notesSlide" Target="../notesSlides/notesSlide8.xml" /><Relationship Id="rId1" Type="http://schemas.openxmlformats.org/officeDocument/2006/relationships/slideLayout" Target="../slideLayouts/slideLayout24.xml" /><Relationship Id="rId6" Type="http://schemas.openxmlformats.org/officeDocument/2006/relationships/image" Target="../media/image14.png" /><Relationship Id="rId5" Type="http://schemas.openxmlformats.org/officeDocument/2006/relationships/image" Target="../media/image13.png" /><Relationship Id="rId4" Type="http://schemas.openxmlformats.org/officeDocument/2006/relationships/image" Target="../media/image12.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C9FCAE1-14F9-9069-6004-AF9C93ECA86C}"/>
              </a:ext>
            </a:extLst>
          </p:cNvPr>
          <p:cNvSpPr txBox="1"/>
          <p:nvPr/>
        </p:nvSpPr>
        <p:spPr>
          <a:xfrm>
            <a:off x="7147932" y="5965902"/>
            <a:ext cx="4371278" cy="646331"/>
          </a:xfrm>
          <a:prstGeom prst="rect">
            <a:avLst/>
          </a:prstGeom>
          <a:noFill/>
        </p:spPr>
        <p:txBody>
          <a:bodyPr wrap="square" rtlCol="0">
            <a:spAutoFit/>
          </a:bodyPr>
          <a:lstStyle/>
          <a:p>
            <a:r>
              <a:rPr lang="en-IN" dirty="0"/>
              <a:t>P.HYNDAVI(192211891)</a:t>
            </a:r>
          </a:p>
          <a:p>
            <a:r>
              <a:rPr lang="en-IN" dirty="0"/>
              <a:t>A.MAHESWARI(192211991)</a:t>
            </a:r>
          </a:p>
        </p:txBody>
      </p:sp>
      <p:sp>
        <p:nvSpPr>
          <p:cNvPr id="5" name="TextBox 4">
            <a:extLst>
              <a:ext uri="{FF2B5EF4-FFF2-40B4-BE49-F238E27FC236}">
                <a16:creationId xmlns:a16="http://schemas.microsoft.com/office/drawing/2014/main" id="{644DA748-5739-14F6-C7CA-B4E14069FAA6}"/>
              </a:ext>
            </a:extLst>
          </p:cNvPr>
          <p:cNvSpPr txBox="1"/>
          <p:nvPr/>
        </p:nvSpPr>
        <p:spPr>
          <a:xfrm>
            <a:off x="1483112" y="1483112"/>
            <a:ext cx="9433932" cy="2585323"/>
          </a:xfrm>
          <a:prstGeom prst="rect">
            <a:avLst/>
          </a:prstGeom>
          <a:noFill/>
        </p:spPr>
        <p:txBody>
          <a:bodyPr wrap="square" rtlCol="0">
            <a:spAutoFit/>
          </a:bodyPr>
          <a:lstStyle/>
          <a:p>
            <a:r>
              <a:rPr lang="en-US" sz="7200" kern="0" spc="-122" dirty="0">
                <a:solidFill>
                  <a:srgbClr val="D73AD7"/>
                </a:solidFill>
                <a:latin typeface="Source Serif Pro Semi Bold" pitchFamily="34" charset="0"/>
                <a:ea typeface="Source Serif Pro Semi Bold" pitchFamily="34" charset="-122"/>
                <a:cs typeface="Source Serif Pro Semi Bold" pitchFamily="34" charset="-120"/>
              </a:rPr>
              <a:t>Smart Traffic Control System </a:t>
            </a:r>
            <a:endParaRPr lang="en-US" sz="7200" dirty="0"/>
          </a:p>
          <a:p>
            <a:endParaRPr lang="en-IN" dirty="0"/>
          </a:p>
        </p:txBody>
      </p:sp>
      <p:pic>
        <p:nvPicPr>
          <p:cNvPr id="1026" name="Picture 2">
            <a:extLst>
              <a:ext uri="{FF2B5EF4-FFF2-40B4-BE49-F238E27FC236}">
                <a16:creationId xmlns:a16="http://schemas.microsoft.com/office/drawing/2014/main" id="{76A9B0E9-2364-DCDA-86EB-332B1D1B54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9366" y="4572000"/>
            <a:ext cx="5452947" cy="35050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079524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389346"/>
          </a:xfrm>
          <a:prstGeom prst="rect">
            <a:avLst/>
          </a:prstGeom>
        </p:spPr>
      </p:pic>
      <p:sp>
        <p:nvSpPr>
          <p:cNvPr id="3" name="Text 0"/>
          <p:cNvSpPr/>
          <p:nvPr/>
        </p:nvSpPr>
        <p:spPr>
          <a:xfrm>
            <a:off x="669012" y="2915245"/>
            <a:ext cx="8508325" cy="562213"/>
          </a:xfrm>
          <a:prstGeom prst="rect">
            <a:avLst/>
          </a:prstGeom>
          <a:noFill/>
          <a:ln/>
        </p:spPr>
        <p:txBody>
          <a:bodyPr wrap="none" lIns="0" tIns="0" rIns="0" bIns="0" rtlCol="0" anchor="t"/>
          <a:lstStyle/>
          <a:p>
            <a:pPr marL="0" indent="0">
              <a:lnSpc>
                <a:spcPts val="4400"/>
              </a:lnSpc>
              <a:buNone/>
            </a:pPr>
            <a:r>
              <a:rPr lang="en-US" sz="3500" kern="0" spc="-71" dirty="0">
                <a:solidFill>
                  <a:srgbClr val="D73AD7"/>
                </a:solidFill>
                <a:latin typeface="Source Serif Pro Semi Bold" pitchFamily="34" charset="0"/>
                <a:ea typeface="Source Serif Pro Semi Bold" pitchFamily="34" charset="-122"/>
                <a:cs typeface="Source Serif Pro Semi Bold" pitchFamily="34" charset="-120"/>
              </a:rPr>
              <a:t>Emergency Vehicle Detection and Response</a:t>
            </a:r>
            <a:endParaRPr lang="en-US" sz="3500" dirty="0"/>
          </a:p>
        </p:txBody>
      </p:sp>
      <p:sp>
        <p:nvSpPr>
          <p:cNvPr id="4" name="Shape 1"/>
          <p:cNvSpPr/>
          <p:nvPr/>
        </p:nvSpPr>
        <p:spPr>
          <a:xfrm>
            <a:off x="944285" y="3764161"/>
            <a:ext cx="22860" cy="3939540"/>
          </a:xfrm>
          <a:prstGeom prst="roundRect">
            <a:avLst>
              <a:gd name="adj" fmla="val 351206"/>
            </a:avLst>
          </a:prstGeom>
          <a:solidFill>
            <a:srgbClr val="DABADD"/>
          </a:solidFill>
          <a:ln/>
        </p:spPr>
      </p:sp>
      <p:sp>
        <p:nvSpPr>
          <p:cNvPr id="5" name="Shape 2"/>
          <p:cNvSpPr/>
          <p:nvPr/>
        </p:nvSpPr>
        <p:spPr>
          <a:xfrm>
            <a:off x="1147882" y="4182785"/>
            <a:ext cx="669012" cy="22860"/>
          </a:xfrm>
          <a:prstGeom prst="roundRect">
            <a:avLst>
              <a:gd name="adj" fmla="val 351206"/>
            </a:avLst>
          </a:prstGeom>
          <a:solidFill>
            <a:srgbClr val="DABADD"/>
          </a:solidFill>
          <a:ln/>
        </p:spPr>
      </p:sp>
      <p:sp>
        <p:nvSpPr>
          <p:cNvPr id="6" name="Shape 3"/>
          <p:cNvSpPr/>
          <p:nvPr/>
        </p:nvSpPr>
        <p:spPr>
          <a:xfrm>
            <a:off x="740688" y="3979188"/>
            <a:ext cx="430054" cy="430054"/>
          </a:xfrm>
          <a:prstGeom prst="roundRect">
            <a:avLst>
              <a:gd name="adj" fmla="val 18669"/>
            </a:avLst>
          </a:prstGeom>
          <a:solidFill>
            <a:srgbClr val="F4D4F7"/>
          </a:solidFill>
          <a:ln w="7620">
            <a:solidFill>
              <a:srgbClr val="DABADD"/>
            </a:solidFill>
            <a:prstDash val="solid"/>
          </a:ln>
        </p:spPr>
      </p:sp>
      <p:sp>
        <p:nvSpPr>
          <p:cNvPr id="7" name="Text 4"/>
          <p:cNvSpPr/>
          <p:nvPr/>
        </p:nvSpPr>
        <p:spPr>
          <a:xfrm>
            <a:off x="888206" y="4059198"/>
            <a:ext cx="134898" cy="269915"/>
          </a:xfrm>
          <a:prstGeom prst="rect">
            <a:avLst/>
          </a:prstGeom>
          <a:noFill/>
          <a:ln/>
        </p:spPr>
        <p:txBody>
          <a:bodyPr wrap="none" lIns="0" tIns="0" rIns="0" bIns="0" rtlCol="0" anchor="t"/>
          <a:lstStyle/>
          <a:p>
            <a:pPr marL="0" indent="0" algn="ctr">
              <a:lnSpc>
                <a:spcPts val="210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100" dirty="0"/>
          </a:p>
        </p:txBody>
      </p:sp>
      <p:sp>
        <p:nvSpPr>
          <p:cNvPr id="8" name="Text 5"/>
          <p:cNvSpPr/>
          <p:nvPr/>
        </p:nvSpPr>
        <p:spPr>
          <a:xfrm>
            <a:off x="2007037" y="3955256"/>
            <a:ext cx="2248853" cy="281107"/>
          </a:xfrm>
          <a:prstGeom prst="rect">
            <a:avLst/>
          </a:prstGeom>
          <a:noFill/>
          <a:ln/>
        </p:spPr>
        <p:txBody>
          <a:bodyPr wrap="none" lIns="0" tIns="0" rIns="0" bIns="0" rtlCol="0" anchor="t"/>
          <a:lstStyle/>
          <a:p>
            <a:pPr marL="0" indent="0" algn="l">
              <a:lnSpc>
                <a:spcPts val="2200"/>
              </a:lnSpc>
              <a:buNone/>
            </a:pPr>
            <a:r>
              <a:rPr lang="en-US" sz="1750" kern="0" spc="-35" dirty="0">
                <a:solidFill>
                  <a:srgbClr val="272525"/>
                </a:solidFill>
                <a:latin typeface="Source Serif Pro Semi Bold" pitchFamily="34" charset="0"/>
                <a:ea typeface="Source Serif Pro Semi Bold" pitchFamily="34" charset="-122"/>
                <a:cs typeface="Source Serif Pro Semi Bold" pitchFamily="34" charset="-120"/>
              </a:rPr>
              <a:t>Vehicle Detection</a:t>
            </a:r>
            <a:endParaRPr lang="en-US" sz="1750" dirty="0"/>
          </a:p>
        </p:txBody>
      </p:sp>
      <p:sp>
        <p:nvSpPr>
          <p:cNvPr id="9" name="Text 6"/>
          <p:cNvSpPr/>
          <p:nvPr/>
        </p:nvSpPr>
        <p:spPr>
          <a:xfrm>
            <a:off x="2007037" y="4351020"/>
            <a:ext cx="11954351" cy="305872"/>
          </a:xfrm>
          <a:prstGeom prst="rect">
            <a:avLst/>
          </a:prstGeom>
          <a:noFill/>
          <a:ln/>
        </p:spPr>
        <p:txBody>
          <a:bodyPr wrap="none" lIns="0" tIns="0" rIns="0" bIns="0" rtlCol="0" anchor="t"/>
          <a:lstStyle/>
          <a:p>
            <a:pPr marL="0" indent="0" algn="l">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Utilize cameras and sensors to identify emergency vehicles, such as ambulances, fire trucks, and police cars, based on their distinctive features.</a:t>
            </a:r>
            <a:endParaRPr lang="en-US" sz="1500" dirty="0"/>
          </a:p>
        </p:txBody>
      </p:sp>
      <p:sp>
        <p:nvSpPr>
          <p:cNvPr id="10" name="Shape 7"/>
          <p:cNvSpPr/>
          <p:nvPr/>
        </p:nvSpPr>
        <p:spPr>
          <a:xfrm>
            <a:off x="1147882" y="5457706"/>
            <a:ext cx="669012" cy="22860"/>
          </a:xfrm>
          <a:prstGeom prst="roundRect">
            <a:avLst>
              <a:gd name="adj" fmla="val 351206"/>
            </a:avLst>
          </a:prstGeom>
          <a:solidFill>
            <a:srgbClr val="DABADD"/>
          </a:solidFill>
          <a:ln/>
        </p:spPr>
      </p:sp>
      <p:sp>
        <p:nvSpPr>
          <p:cNvPr id="11" name="Shape 8"/>
          <p:cNvSpPr/>
          <p:nvPr/>
        </p:nvSpPr>
        <p:spPr>
          <a:xfrm>
            <a:off x="740688" y="5254109"/>
            <a:ext cx="430054" cy="430054"/>
          </a:xfrm>
          <a:prstGeom prst="roundRect">
            <a:avLst>
              <a:gd name="adj" fmla="val 18669"/>
            </a:avLst>
          </a:prstGeom>
          <a:solidFill>
            <a:srgbClr val="F4D4F7"/>
          </a:solidFill>
          <a:ln w="7620">
            <a:solidFill>
              <a:srgbClr val="DABADD"/>
            </a:solidFill>
            <a:prstDash val="solid"/>
          </a:ln>
        </p:spPr>
      </p:sp>
      <p:sp>
        <p:nvSpPr>
          <p:cNvPr id="12" name="Text 9"/>
          <p:cNvSpPr/>
          <p:nvPr/>
        </p:nvSpPr>
        <p:spPr>
          <a:xfrm>
            <a:off x="888206" y="5334119"/>
            <a:ext cx="134898" cy="269915"/>
          </a:xfrm>
          <a:prstGeom prst="rect">
            <a:avLst/>
          </a:prstGeom>
          <a:noFill/>
          <a:ln/>
        </p:spPr>
        <p:txBody>
          <a:bodyPr wrap="none" lIns="0" tIns="0" rIns="0" bIns="0" rtlCol="0" anchor="t"/>
          <a:lstStyle/>
          <a:p>
            <a:pPr marL="0" indent="0" algn="ctr">
              <a:lnSpc>
                <a:spcPts val="210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100" dirty="0"/>
          </a:p>
        </p:txBody>
      </p:sp>
      <p:sp>
        <p:nvSpPr>
          <p:cNvPr id="13" name="Text 10"/>
          <p:cNvSpPr/>
          <p:nvPr/>
        </p:nvSpPr>
        <p:spPr>
          <a:xfrm>
            <a:off x="2007037" y="5230178"/>
            <a:ext cx="2248853" cy="281107"/>
          </a:xfrm>
          <a:prstGeom prst="rect">
            <a:avLst/>
          </a:prstGeom>
          <a:noFill/>
          <a:ln/>
        </p:spPr>
        <p:txBody>
          <a:bodyPr wrap="none" lIns="0" tIns="0" rIns="0" bIns="0" rtlCol="0" anchor="t"/>
          <a:lstStyle/>
          <a:p>
            <a:pPr marL="0" indent="0" algn="l">
              <a:lnSpc>
                <a:spcPts val="2200"/>
              </a:lnSpc>
              <a:buNone/>
            </a:pPr>
            <a:r>
              <a:rPr lang="en-US" sz="1750" kern="0" spc="-35" dirty="0">
                <a:solidFill>
                  <a:srgbClr val="272525"/>
                </a:solidFill>
                <a:latin typeface="Source Serif Pro Semi Bold" pitchFamily="34" charset="0"/>
                <a:ea typeface="Source Serif Pro Semi Bold" pitchFamily="34" charset="-122"/>
                <a:cs typeface="Source Serif Pro Semi Bold" pitchFamily="34" charset="-120"/>
              </a:rPr>
              <a:t>Signal Preemption</a:t>
            </a:r>
            <a:endParaRPr lang="en-US" sz="1750" dirty="0"/>
          </a:p>
        </p:txBody>
      </p:sp>
      <p:sp>
        <p:nvSpPr>
          <p:cNvPr id="14" name="Text 11"/>
          <p:cNvSpPr/>
          <p:nvPr/>
        </p:nvSpPr>
        <p:spPr>
          <a:xfrm>
            <a:off x="2007037" y="5625941"/>
            <a:ext cx="11954351" cy="611743"/>
          </a:xfrm>
          <a:prstGeom prst="rect">
            <a:avLst/>
          </a:prstGeom>
          <a:noFill/>
          <a:ln/>
        </p:spPr>
        <p:txBody>
          <a:bodyPr wrap="square" lIns="0" tIns="0" rIns="0" bIns="0" rtlCol="0" anchor="t"/>
          <a:lstStyle/>
          <a:p>
            <a:pPr marL="0" indent="0" algn="l">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Upon detection, the system automatically switches the traffic signals to green for the emergency vehicle's lane, providing a clear path through the intersection.</a:t>
            </a:r>
            <a:endParaRPr lang="en-US" sz="1500" dirty="0"/>
          </a:p>
        </p:txBody>
      </p:sp>
      <p:sp>
        <p:nvSpPr>
          <p:cNvPr id="15" name="Shape 12"/>
          <p:cNvSpPr/>
          <p:nvPr/>
        </p:nvSpPr>
        <p:spPr>
          <a:xfrm>
            <a:off x="1147882" y="7038499"/>
            <a:ext cx="669012" cy="22860"/>
          </a:xfrm>
          <a:prstGeom prst="roundRect">
            <a:avLst>
              <a:gd name="adj" fmla="val 351206"/>
            </a:avLst>
          </a:prstGeom>
          <a:solidFill>
            <a:srgbClr val="DABADD"/>
          </a:solidFill>
          <a:ln/>
        </p:spPr>
      </p:sp>
      <p:sp>
        <p:nvSpPr>
          <p:cNvPr id="16" name="Shape 13"/>
          <p:cNvSpPr/>
          <p:nvPr/>
        </p:nvSpPr>
        <p:spPr>
          <a:xfrm>
            <a:off x="740688" y="6834902"/>
            <a:ext cx="430054" cy="430054"/>
          </a:xfrm>
          <a:prstGeom prst="roundRect">
            <a:avLst>
              <a:gd name="adj" fmla="val 18669"/>
            </a:avLst>
          </a:prstGeom>
          <a:solidFill>
            <a:srgbClr val="F4D4F7"/>
          </a:solidFill>
          <a:ln w="7620">
            <a:solidFill>
              <a:srgbClr val="DABADD"/>
            </a:solidFill>
            <a:prstDash val="solid"/>
          </a:ln>
        </p:spPr>
      </p:sp>
      <p:sp>
        <p:nvSpPr>
          <p:cNvPr id="17" name="Text 14"/>
          <p:cNvSpPr/>
          <p:nvPr/>
        </p:nvSpPr>
        <p:spPr>
          <a:xfrm>
            <a:off x="888206" y="6914912"/>
            <a:ext cx="134898" cy="269915"/>
          </a:xfrm>
          <a:prstGeom prst="rect">
            <a:avLst/>
          </a:prstGeom>
          <a:noFill/>
          <a:ln/>
        </p:spPr>
        <p:txBody>
          <a:bodyPr wrap="none" lIns="0" tIns="0" rIns="0" bIns="0" rtlCol="0" anchor="t"/>
          <a:lstStyle/>
          <a:p>
            <a:pPr marL="0" indent="0" algn="ctr">
              <a:lnSpc>
                <a:spcPts val="2100"/>
              </a:lnSpc>
              <a:buNone/>
            </a:pPr>
            <a:r>
              <a:rPr lang="en-US" sz="2100" kern="0" spc="-42"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100" dirty="0"/>
          </a:p>
        </p:txBody>
      </p:sp>
      <p:sp>
        <p:nvSpPr>
          <p:cNvPr id="18" name="Text 15"/>
          <p:cNvSpPr/>
          <p:nvPr/>
        </p:nvSpPr>
        <p:spPr>
          <a:xfrm>
            <a:off x="2007037" y="6810970"/>
            <a:ext cx="2248853" cy="281107"/>
          </a:xfrm>
          <a:prstGeom prst="rect">
            <a:avLst/>
          </a:prstGeom>
          <a:noFill/>
          <a:ln/>
        </p:spPr>
        <p:txBody>
          <a:bodyPr wrap="none" lIns="0" tIns="0" rIns="0" bIns="0" rtlCol="0" anchor="t"/>
          <a:lstStyle/>
          <a:p>
            <a:pPr marL="0" indent="0" algn="l">
              <a:lnSpc>
                <a:spcPts val="2200"/>
              </a:lnSpc>
              <a:buNone/>
            </a:pPr>
            <a:r>
              <a:rPr lang="en-US" sz="1750" kern="0" spc="-35" dirty="0">
                <a:solidFill>
                  <a:srgbClr val="272525"/>
                </a:solidFill>
                <a:latin typeface="Source Serif Pro Semi Bold" pitchFamily="34" charset="0"/>
                <a:ea typeface="Source Serif Pro Semi Bold" pitchFamily="34" charset="-122"/>
                <a:cs typeface="Source Serif Pro Semi Bold" pitchFamily="34" charset="-120"/>
              </a:rPr>
              <a:t>Warning Messages</a:t>
            </a:r>
            <a:endParaRPr lang="en-US" sz="1750" dirty="0"/>
          </a:p>
        </p:txBody>
      </p:sp>
      <p:sp>
        <p:nvSpPr>
          <p:cNvPr id="19" name="Text 16"/>
          <p:cNvSpPr/>
          <p:nvPr/>
        </p:nvSpPr>
        <p:spPr>
          <a:xfrm>
            <a:off x="2007037" y="7206734"/>
            <a:ext cx="11954351" cy="305872"/>
          </a:xfrm>
          <a:prstGeom prst="rect">
            <a:avLst/>
          </a:prstGeom>
          <a:noFill/>
          <a:ln/>
        </p:spPr>
        <p:txBody>
          <a:bodyPr wrap="none" lIns="0" tIns="0" rIns="0" bIns="0" rtlCol="0" anchor="t"/>
          <a:lstStyle/>
          <a:p>
            <a:pPr marL="0" indent="0" algn="l">
              <a:lnSpc>
                <a:spcPts val="2400"/>
              </a:lnSpc>
              <a:buNone/>
            </a:pPr>
            <a:r>
              <a:rPr lang="en-US" sz="1500" kern="0" spc="-30" dirty="0">
                <a:solidFill>
                  <a:srgbClr val="272525"/>
                </a:solidFill>
                <a:latin typeface="Source Sans Pro" pitchFamily="34" charset="0"/>
                <a:ea typeface="Source Sans Pro" pitchFamily="34" charset="-122"/>
                <a:cs typeface="Source Sans Pro" pitchFamily="34" charset="-120"/>
              </a:rPr>
              <a:t>Display warning messages on nearby traffic information signs to alert drivers to the approaching emergency vehicle, promoting safe driving practices.</a:t>
            </a:r>
            <a:endParaRPr lang="en-US" sz="1500" dirty="0"/>
          </a:p>
        </p:txBody>
      </p:sp>
      <p:sp>
        <p:nvSpPr>
          <p:cNvPr id="20" name="Rectangle 19">
            <a:extLst>
              <a:ext uri="{FF2B5EF4-FFF2-40B4-BE49-F238E27FC236}">
                <a16:creationId xmlns:a16="http://schemas.microsoft.com/office/drawing/2014/main" id="{2AD07271-26B6-3D75-9B50-7C6EA96D2A0D}"/>
              </a:ext>
            </a:extLst>
          </p:cNvPr>
          <p:cNvSpPr/>
          <p:nvPr/>
        </p:nvSpPr>
        <p:spPr>
          <a:xfrm>
            <a:off x="12901961" y="7703701"/>
            <a:ext cx="1659859" cy="43668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082165"/>
            <a:ext cx="7468553" cy="1408033"/>
          </a:xfrm>
          <a:prstGeom prst="rect">
            <a:avLst/>
          </a:prstGeom>
          <a:noFill/>
          <a:ln/>
        </p:spPr>
        <p:txBody>
          <a:bodyPr wrap="squar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Conclusion and Future Enhancements</a:t>
            </a:r>
            <a:endParaRPr lang="en-US" sz="4400" dirty="0"/>
          </a:p>
        </p:txBody>
      </p:sp>
      <p:sp>
        <p:nvSpPr>
          <p:cNvPr id="4" name="Text 1"/>
          <p:cNvSpPr/>
          <p:nvPr/>
        </p:nvSpPr>
        <p:spPr>
          <a:xfrm>
            <a:off x="6324124" y="3849172"/>
            <a:ext cx="7468553" cy="2298144"/>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Smart traffic control systems offer a significant advancement in traffic management. The C++ implementation discussed in this presentation demonstrates the potential to optimize traffic flow, reduce congestion, and enhance road safety. Future advancements in data analytics, artificial intelligence, and vehicle communication technologies can further improve the system's capabilities and enhance the overall urban transportation experience.</a:t>
            </a:r>
            <a:endParaRPr lang="en-US" sz="1850" dirty="0"/>
          </a:p>
        </p:txBody>
      </p:sp>
      <p:sp>
        <p:nvSpPr>
          <p:cNvPr id="5" name="Rectangle 4">
            <a:extLst>
              <a:ext uri="{FF2B5EF4-FFF2-40B4-BE49-F238E27FC236}">
                <a16:creationId xmlns:a16="http://schemas.microsoft.com/office/drawing/2014/main" id="{3E73496B-B63D-5B43-4F5B-1F85F6BEF9C1}"/>
              </a:ext>
            </a:extLst>
          </p:cNvPr>
          <p:cNvSpPr/>
          <p:nvPr/>
        </p:nvSpPr>
        <p:spPr>
          <a:xfrm>
            <a:off x="12890810" y="7794702"/>
            <a:ext cx="1616927" cy="34568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6162C55-3F1F-E397-BD75-92D97B31150A}"/>
              </a:ext>
            </a:extLst>
          </p:cNvPr>
          <p:cNvPicPr>
            <a:picLocks noChangeAspect="1"/>
          </p:cNvPicPr>
          <p:nvPr/>
        </p:nvPicPr>
        <p:blipFill>
          <a:blip r:embed="rId2"/>
          <a:stretch>
            <a:fillRect/>
          </a:stretch>
        </p:blipFill>
        <p:spPr>
          <a:xfrm>
            <a:off x="189572" y="189571"/>
            <a:ext cx="14173200" cy="7917365"/>
          </a:xfrm>
          <a:prstGeom prst="rect">
            <a:avLst/>
          </a:prstGeom>
        </p:spPr>
      </p:pic>
    </p:spTree>
    <p:extLst>
      <p:ext uri="{BB962C8B-B14F-4D97-AF65-F5344CB8AC3E}">
        <p14:creationId xmlns:p14="http://schemas.microsoft.com/office/powerpoint/2010/main" val="40508644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853684"/>
            <a:ext cx="7468553" cy="1943100"/>
          </a:xfrm>
          <a:prstGeom prst="rect">
            <a:avLst/>
          </a:prstGeom>
          <a:noFill/>
          <a:ln/>
        </p:spPr>
        <p:txBody>
          <a:bodyPr wrap="square" lIns="0" tIns="0" rIns="0" bIns="0" rtlCol="0" anchor="t"/>
          <a:lstStyle/>
          <a:p>
            <a:pPr marL="0" indent="0">
              <a:lnSpc>
                <a:spcPts val="7650"/>
              </a:lnSpc>
              <a:buNone/>
            </a:pPr>
            <a:r>
              <a:rPr lang="en-US" sz="6100" kern="0" spc="-122" dirty="0">
                <a:solidFill>
                  <a:srgbClr val="D73AD7"/>
                </a:solidFill>
                <a:latin typeface="Source Serif Pro Semi Bold" pitchFamily="34" charset="0"/>
                <a:ea typeface="Source Serif Pro Semi Bold" pitchFamily="34" charset="-122"/>
                <a:cs typeface="Source Serif Pro Semi Bold" pitchFamily="34" charset="-120"/>
              </a:rPr>
              <a:t>Smart Traffic Control System </a:t>
            </a:r>
            <a:endParaRPr lang="en-US" sz="6100" dirty="0"/>
          </a:p>
        </p:txBody>
      </p:sp>
      <p:sp>
        <p:nvSpPr>
          <p:cNvPr id="4" name="Text 1"/>
          <p:cNvSpPr/>
          <p:nvPr/>
        </p:nvSpPr>
        <p:spPr>
          <a:xfrm>
            <a:off x="837724" y="4155757"/>
            <a:ext cx="7468553"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This presentation delves into the design and implementation of a smart traffic control system using the C++ programming language. The system utilizes real-time data analysis and intelligent algorithms to optimize traffic flow, reduce congestion, and enhance road safety.</a:t>
            </a:r>
            <a:endParaRPr lang="en-US" sz="1850" dirty="0"/>
          </a:p>
        </p:txBody>
      </p:sp>
      <p:sp>
        <p:nvSpPr>
          <p:cNvPr id="5" name="Shape 2"/>
          <p:cNvSpPr/>
          <p:nvPr/>
        </p:nvSpPr>
        <p:spPr>
          <a:xfrm>
            <a:off x="837724" y="5974913"/>
            <a:ext cx="382905" cy="382905"/>
          </a:xfrm>
          <a:prstGeom prst="roundRect">
            <a:avLst>
              <a:gd name="adj" fmla="val 23878209"/>
            </a:avLst>
          </a:prstGeom>
          <a:noFill/>
          <a:ln w="7620">
            <a:solidFill>
              <a:srgbClr val="FFFFFF"/>
            </a:solidFill>
            <a:prstDash val="solid"/>
          </a:ln>
        </p:spPr>
      </p:sp>
      <p:sp>
        <p:nvSpPr>
          <p:cNvPr id="7" name="Text 3"/>
          <p:cNvSpPr/>
          <p:nvPr/>
        </p:nvSpPr>
        <p:spPr>
          <a:xfrm>
            <a:off x="1340287" y="5957054"/>
            <a:ext cx="2464118" cy="418862"/>
          </a:xfrm>
          <a:prstGeom prst="rect">
            <a:avLst/>
          </a:prstGeom>
          <a:noFill/>
          <a:ln/>
        </p:spPr>
        <p:txBody>
          <a:bodyPr wrap="none" lIns="0" tIns="0" rIns="0" bIns="0" rtlCol="0" anchor="t"/>
          <a:lstStyle/>
          <a:p>
            <a:pPr marL="0" indent="0" algn="l">
              <a:lnSpc>
                <a:spcPts val="3250"/>
              </a:lnSpc>
              <a:buNone/>
            </a:pPr>
            <a:endParaRPr lang="en-US" sz="23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3914" y="655439"/>
            <a:ext cx="7476173" cy="1401604"/>
          </a:xfrm>
          <a:prstGeom prst="rect">
            <a:avLst/>
          </a:prstGeom>
          <a:noFill/>
          <a:ln/>
        </p:spPr>
        <p:txBody>
          <a:bodyPr wrap="square" lIns="0" tIns="0" rIns="0" bIns="0" rtlCol="0" anchor="t"/>
          <a:lstStyle/>
          <a:p>
            <a:pPr marL="0" indent="0">
              <a:lnSpc>
                <a:spcPts val="5500"/>
              </a:lnSpc>
              <a:buNone/>
            </a:pPr>
            <a:r>
              <a:rPr lang="en-US" sz="4400" kern="0" spc="-88" dirty="0">
                <a:solidFill>
                  <a:srgbClr val="D73AD7"/>
                </a:solidFill>
                <a:latin typeface="Source Serif Pro Semi Bold" pitchFamily="34" charset="0"/>
                <a:ea typeface="Source Serif Pro Semi Bold" pitchFamily="34" charset="-122"/>
                <a:cs typeface="Source Serif Pro Semi Bold" pitchFamily="34" charset="-120"/>
              </a:rPr>
              <a:t>Introduction to Smart Traffic Control</a:t>
            </a:r>
            <a:endParaRPr lang="en-US" sz="4400" dirty="0"/>
          </a:p>
        </p:txBody>
      </p:sp>
      <p:sp>
        <p:nvSpPr>
          <p:cNvPr id="4" name="Shape 1"/>
          <p:cNvSpPr/>
          <p:nvPr/>
        </p:nvSpPr>
        <p:spPr>
          <a:xfrm>
            <a:off x="833914" y="2682359"/>
            <a:ext cx="536019" cy="536019"/>
          </a:xfrm>
          <a:prstGeom prst="roundRect">
            <a:avLst>
              <a:gd name="adj" fmla="val 18670"/>
            </a:avLst>
          </a:prstGeom>
          <a:solidFill>
            <a:srgbClr val="F4D4F7"/>
          </a:solidFill>
          <a:ln w="7620">
            <a:solidFill>
              <a:srgbClr val="DABADD"/>
            </a:solidFill>
            <a:prstDash val="solid"/>
          </a:ln>
        </p:spPr>
      </p:sp>
      <p:sp>
        <p:nvSpPr>
          <p:cNvPr id="5" name="Text 2"/>
          <p:cNvSpPr/>
          <p:nvPr/>
        </p:nvSpPr>
        <p:spPr>
          <a:xfrm>
            <a:off x="1017865" y="2782133"/>
            <a:ext cx="168116" cy="336352"/>
          </a:xfrm>
          <a:prstGeom prst="rect">
            <a:avLst/>
          </a:prstGeom>
          <a:noFill/>
          <a:ln/>
        </p:spPr>
        <p:txBody>
          <a:bodyPr wrap="none" lIns="0" tIns="0" rIns="0" bIns="0" rtlCol="0" anchor="t"/>
          <a:lstStyle/>
          <a:p>
            <a:pPr marL="0" indent="0" algn="ctr">
              <a:lnSpc>
                <a:spcPts val="2600"/>
              </a:lnSpc>
              <a:buNone/>
            </a:pPr>
            <a:r>
              <a:rPr lang="en-US" sz="2600" kern="0" spc="-53"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600" dirty="0"/>
          </a:p>
        </p:txBody>
      </p:sp>
      <p:sp>
        <p:nvSpPr>
          <p:cNvPr id="6" name="Text 3"/>
          <p:cNvSpPr/>
          <p:nvPr/>
        </p:nvSpPr>
        <p:spPr>
          <a:xfrm>
            <a:off x="1608177" y="2682359"/>
            <a:ext cx="2844760" cy="700564"/>
          </a:xfrm>
          <a:prstGeom prst="rect">
            <a:avLst/>
          </a:prstGeom>
          <a:noFill/>
          <a:ln/>
        </p:spPr>
        <p:txBody>
          <a:bodyPr wrap="squar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Traffic Management Evolution</a:t>
            </a:r>
            <a:endParaRPr lang="en-US" sz="2200" dirty="0"/>
          </a:p>
        </p:txBody>
      </p:sp>
      <p:sp>
        <p:nvSpPr>
          <p:cNvPr id="7" name="Text 4"/>
          <p:cNvSpPr/>
          <p:nvPr/>
        </p:nvSpPr>
        <p:spPr>
          <a:xfrm>
            <a:off x="1608177" y="3525798"/>
            <a:ext cx="2844760" cy="1905595"/>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Traditional traffic control systems rely on fixed signal timing, often leading to inefficient traffic flow and increased congestion.</a:t>
            </a:r>
            <a:endParaRPr lang="en-US" sz="1850" dirty="0"/>
          </a:p>
        </p:txBody>
      </p:sp>
      <p:sp>
        <p:nvSpPr>
          <p:cNvPr id="8" name="Shape 5"/>
          <p:cNvSpPr/>
          <p:nvPr/>
        </p:nvSpPr>
        <p:spPr>
          <a:xfrm>
            <a:off x="4691182" y="2682359"/>
            <a:ext cx="536019" cy="536019"/>
          </a:xfrm>
          <a:prstGeom prst="roundRect">
            <a:avLst>
              <a:gd name="adj" fmla="val 18670"/>
            </a:avLst>
          </a:prstGeom>
          <a:solidFill>
            <a:srgbClr val="F4D4F7"/>
          </a:solidFill>
          <a:ln w="7620">
            <a:solidFill>
              <a:srgbClr val="DABADD"/>
            </a:solidFill>
            <a:prstDash val="solid"/>
          </a:ln>
        </p:spPr>
      </p:sp>
      <p:sp>
        <p:nvSpPr>
          <p:cNvPr id="9" name="Text 6"/>
          <p:cNvSpPr/>
          <p:nvPr/>
        </p:nvSpPr>
        <p:spPr>
          <a:xfrm>
            <a:off x="4875133" y="2782133"/>
            <a:ext cx="168116" cy="336352"/>
          </a:xfrm>
          <a:prstGeom prst="rect">
            <a:avLst/>
          </a:prstGeom>
          <a:noFill/>
          <a:ln/>
        </p:spPr>
        <p:txBody>
          <a:bodyPr wrap="none" lIns="0" tIns="0" rIns="0" bIns="0" rtlCol="0" anchor="t"/>
          <a:lstStyle/>
          <a:p>
            <a:pPr marL="0" indent="0" algn="ctr">
              <a:lnSpc>
                <a:spcPts val="2600"/>
              </a:lnSpc>
              <a:buNone/>
            </a:pPr>
            <a:r>
              <a:rPr lang="en-US" sz="2600" kern="0" spc="-53"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600" dirty="0"/>
          </a:p>
        </p:txBody>
      </p:sp>
      <p:sp>
        <p:nvSpPr>
          <p:cNvPr id="10" name="Text 7"/>
          <p:cNvSpPr/>
          <p:nvPr/>
        </p:nvSpPr>
        <p:spPr>
          <a:xfrm>
            <a:off x="5465445" y="2682359"/>
            <a:ext cx="2844760" cy="700564"/>
          </a:xfrm>
          <a:prstGeom prst="rect">
            <a:avLst/>
          </a:prstGeom>
          <a:noFill/>
          <a:ln/>
        </p:spPr>
        <p:txBody>
          <a:bodyPr wrap="squar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Real-Time Optimization</a:t>
            </a:r>
            <a:endParaRPr lang="en-US" sz="2200" dirty="0"/>
          </a:p>
        </p:txBody>
      </p:sp>
      <p:sp>
        <p:nvSpPr>
          <p:cNvPr id="11" name="Text 8"/>
          <p:cNvSpPr/>
          <p:nvPr/>
        </p:nvSpPr>
        <p:spPr>
          <a:xfrm>
            <a:off x="5465445" y="3525798"/>
            <a:ext cx="2844760" cy="2286714"/>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Smart traffic control systems utilize real-time data and intelligent algorithms to dynamically adjust signal timing, reducing delays and optimizing flow.</a:t>
            </a:r>
            <a:endParaRPr lang="en-US" sz="1850" dirty="0"/>
          </a:p>
        </p:txBody>
      </p:sp>
      <p:sp>
        <p:nvSpPr>
          <p:cNvPr id="12" name="Shape 9"/>
          <p:cNvSpPr/>
          <p:nvPr/>
        </p:nvSpPr>
        <p:spPr>
          <a:xfrm>
            <a:off x="833914" y="6318766"/>
            <a:ext cx="536019" cy="536019"/>
          </a:xfrm>
          <a:prstGeom prst="roundRect">
            <a:avLst>
              <a:gd name="adj" fmla="val 18670"/>
            </a:avLst>
          </a:prstGeom>
          <a:solidFill>
            <a:srgbClr val="F4D4F7"/>
          </a:solidFill>
          <a:ln w="7620">
            <a:solidFill>
              <a:srgbClr val="DABADD"/>
            </a:solidFill>
            <a:prstDash val="solid"/>
          </a:ln>
        </p:spPr>
      </p:sp>
      <p:sp>
        <p:nvSpPr>
          <p:cNvPr id="13" name="Text 10"/>
          <p:cNvSpPr/>
          <p:nvPr/>
        </p:nvSpPr>
        <p:spPr>
          <a:xfrm>
            <a:off x="1017865" y="6418540"/>
            <a:ext cx="168116" cy="336352"/>
          </a:xfrm>
          <a:prstGeom prst="rect">
            <a:avLst/>
          </a:prstGeom>
          <a:noFill/>
          <a:ln/>
        </p:spPr>
        <p:txBody>
          <a:bodyPr wrap="none" lIns="0" tIns="0" rIns="0" bIns="0" rtlCol="0" anchor="t"/>
          <a:lstStyle/>
          <a:p>
            <a:pPr marL="0" indent="0" algn="ctr">
              <a:lnSpc>
                <a:spcPts val="2600"/>
              </a:lnSpc>
              <a:buNone/>
            </a:pPr>
            <a:r>
              <a:rPr lang="en-US" sz="2600" kern="0" spc="-53"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600" dirty="0"/>
          </a:p>
        </p:txBody>
      </p:sp>
      <p:sp>
        <p:nvSpPr>
          <p:cNvPr id="14" name="Text 11"/>
          <p:cNvSpPr/>
          <p:nvPr/>
        </p:nvSpPr>
        <p:spPr>
          <a:xfrm>
            <a:off x="1608177" y="6318766"/>
            <a:ext cx="2803208" cy="350282"/>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Data-Driven Decisions</a:t>
            </a:r>
            <a:endParaRPr lang="en-US" sz="2200" dirty="0"/>
          </a:p>
        </p:txBody>
      </p:sp>
      <p:sp>
        <p:nvSpPr>
          <p:cNvPr id="15" name="Text 12"/>
          <p:cNvSpPr/>
          <p:nvPr/>
        </p:nvSpPr>
        <p:spPr>
          <a:xfrm>
            <a:off x="1608177" y="6811923"/>
            <a:ext cx="6701909" cy="76223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Sensors gather data on traffic volume, speed, and other factors, enabling the system to adapt to changing conditions.</a:t>
            </a:r>
            <a:endParaRPr lang="en-US" sz="18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837724" y="1325166"/>
            <a:ext cx="5899190" cy="704017"/>
          </a:xfrm>
          <a:prstGeom prst="rect">
            <a:avLst/>
          </a:prstGeom>
          <a:noFill/>
          <a:ln/>
        </p:spPr>
        <p:txBody>
          <a:bodyPr wrap="non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Objectives of the System</a:t>
            </a:r>
            <a:endParaRPr lang="en-US" sz="4400" dirty="0"/>
          </a:p>
        </p:txBody>
      </p:sp>
      <p:sp>
        <p:nvSpPr>
          <p:cNvPr id="4" name="Shape 1"/>
          <p:cNvSpPr/>
          <p:nvPr/>
        </p:nvSpPr>
        <p:spPr>
          <a:xfrm>
            <a:off x="837724" y="2388156"/>
            <a:ext cx="3614618" cy="2521506"/>
          </a:xfrm>
          <a:prstGeom prst="roundRect">
            <a:avLst>
              <a:gd name="adj" fmla="val 3987"/>
            </a:avLst>
          </a:prstGeom>
          <a:solidFill>
            <a:srgbClr val="F4D4F7"/>
          </a:solidFill>
          <a:ln w="7620">
            <a:solidFill>
              <a:srgbClr val="DABADD"/>
            </a:solidFill>
            <a:prstDash val="solid"/>
          </a:ln>
        </p:spPr>
      </p:sp>
      <p:sp>
        <p:nvSpPr>
          <p:cNvPr id="5" name="Text 2"/>
          <p:cNvSpPr/>
          <p:nvPr/>
        </p:nvSpPr>
        <p:spPr>
          <a:xfrm>
            <a:off x="1084659" y="2635091"/>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Reduce Congestion</a:t>
            </a:r>
            <a:endParaRPr lang="en-US" sz="2200" dirty="0"/>
          </a:p>
        </p:txBody>
      </p:sp>
      <p:sp>
        <p:nvSpPr>
          <p:cNvPr id="6" name="Text 3"/>
          <p:cNvSpPr/>
          <p:nvPr/>
        </p:nvSpPr>
        <p:spPr>
          <a:xfrm>
            <a:off x="1084659" y="3130629"/>
            <a:ext cx="3120747"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Minimize traffic delays by optimizing signal timing and flow, reducing fuel consumption and improving overall efficiency.</a:t>
            </a:r>
            <a:endParaRPr lang="en-US" sz="1850" dirty="0"/>
          </a:p>
        </p:txBody>
      </p:sp>
      <p:sp>
        <p:nvSpPr>
          <p:cNvPr id="7" name="Shape 4"/>
          <p:cNvSpPr/>
          <p:nvPr/>
        </p:nvSpPr>
        <p:spPr>
          <a:xfrm>
            <a:off x="4691658" y="2388156"/>
            <a:ext cx="3614618" cy="2521506"/>
          </a:xfrm>
          <a:prstGeom prst="roundRect">
            <a:avLst>
              <a:gd name="adj" fmla="val 3987"/>
            </a:avLst>
          </a:prstGeom>
          <a:solidFill>
            <a:srgbClr val="F4D4F7"/>
          </a:solidFill>
          <a:ln w="7620">
            <a:solidFill>
              <a:srgbClr val="DABADD"/>
            </a:solidFill>
            <a:prstDash val="solid"/>
          </a:ln>
        </p:spPr>
      </p:sp>
      <p:sp>
        <p:nvSpPr>
          <p:cNvPr id="8" name="Text 5"/>
          <p:cNvSpPr/>
          <p:nvPr/>
        </p:nvSpPr>
        <p:spPr>
          <a:xfrm>
            <a:off x="4938593" y="2635091"/>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Enhance Road Safety</a:t>
            </a:r>
            <a:endParaRPr lang="en-US" sz="2200" dirty="0"/>
          </a:p>
        </p:txBody>
      </p:sp>
      <p:sp>
        <p:nvSpPr>
          <p:cNvPr id="9" name="Text 6"/>
          <p:cNvSpPr/>
          <p:nvPr/>
        </p:nvSpPr>
        <p:spPr>
          <a:xfrm>
            <a:off x="4938593" y="3130629"/>
            <a:ext cx="3120747"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Improve pedestrian and driver safety by identifying potential hazards and adjusting signal timing to prevent accidents.</a:t>
            </a:r>
            <a:endParaRPr lang="en-US" sz="1850" dirty="0"/>
          </a:p>
        </p:txBody>
      </p:sp>
      <p:sp>
        <p:nvSpPr>
          <p:cNvPr id="10" name="Shape 7"/>
          <p:cNvSpPr/>
          <p:nvPr/>
        </p:nvSpPr>
        <p:spPr>
          <a:xfrm>
            <a:off x="837724" y="5148977"/>
            <a:ext cx="7468553" cy="1755458"/>
          </a:xfrm>
          <a:prstGeom prst="roundRect">
            <a:avLst>
              <a:gd name="adj" fmla="val 5727"/>
            </a:avLst>
          </a:prstGeom>
          <a:solidFill>
            <a:srgbClr val="F4D4F7"/>
          </a:solidFill>
          <a:ln w="7620">
            <a:solidFill>
              <a:srgbClr val="DABADD"/>
            </a:solidFill>
            <a:prstDash val="solid"/>
          </a:ln>
        </p:spPr>
      </p:sp>
      <p:sp>
        <p:nvSpPr>
          <p:cNvPr id="11" name="Text 8"/>
          <p:cNvSpPr/>
          <p:nvPr/>
        </p:nvSpPr>
        <p:spPr>
          <a:xfrm>
            <a:off x="1084659" y="5395913"/>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272525"/>
                </a:solidFill>
                <a:latin typeface="Source Serif Pro Semi Bold" pitchFamily="34" charset="0"/>
                <a:ea typeface="Source Serif Pro Semi Bold" pitchFamily="34" charset="-122"/>
                <a:cs typeface="Source Serif Pro Semi Bold" pitchFamily="34" charset="-120"/>
              </a:rPr>
              <a:t>Promote Sustainability</a:t>
            </a:r>
            <a:endParaRPr lang="en-US" sz="2200" dirty="0"/>
          </a:p>
        </p:txBody>
      </p:sp>
      <p:sp>
        <p:nvSpPr>
          <p:cNvPr id="12" name="Text 9"/>
          <p:cNvSpPr/>
          <p:nvPr/>
        </p:nvSpPr>
        <p:spPr>
          <a:xfrm>
            <a:off x="1084659" y="5891451"/>
            <a:ext cx="6974681"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Reduce emissions and fuel consumption by optimizing traffic flow, contributing to a cleaner and more sustainable environment.</a:t>
            </a:r>
            <a:endParaRPr lang="en-US" sz="18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37724" y="2294215"/>
            <a:ext cx="7532370" cy="704017"/>
          </a:xfrm>
          <a:prstGeom prst="rect">
            <a:avLst/>
          </a:prstGeom>
          <a:noFill/>
          <a:ln/>
        </p:spPr>
        <p:txBody>
          <a:bodyPr wrap="non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Key Components of the System</a:t>
            </a:r>
            <a:endParaRPr lang="en-US" sz="4400" dirty="0"/>
          </a:p>
        </p:txBody>
      </p:sp>
      <p:sp>
        <p:nvSpPr>
          <p:cNvPr id="3" name="Text 1"/>
          <p:cNvSpPr/>
          <p:nvPr/>
        </p:nvSpPr>
        <p:spPr>
          <a:xfrm>
            <a:off x="837724" y="3596521"/>
            <a:ext cx="2816185" cy="351949"/>
          </a:xfrm>
          <a:prstGeom prst="rect">
            <a:avLst/>
          </a:prstGeom>
          <a:noFill/>
          <a:ln/>
        </p:spPr>
        <p:txBody>
          <a:bodyPr wrap="none" lIns="0" tIns="0" rIns="0" bIns="0" rtlCol="0" anchor="t"/>
          <a:lstStyle/>
          <a:p>
            <a:pPr marL="0" indent="0">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Traffic Sensors</a:t>
            </a:r>
            <a:endParaRPr lang="en-US" sz="2200" dirty="0"/>
          </a:p>
        </p:txBody>
      </p:sp>
      <p:sp>
        <p:nvSpPr>
          <p:cNvPr id="4" name="Text 2"/>
          <p:cNvSpPr/>
          <p:nvPr/>
        </p:nvSpPr>
        <p:spPr>
          <a:xfrm>
            <a:off x="837724" y="4187785"/>
            <a:ext cx="3928586"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Sensors gather real-time data on traffic volume, speed, and other factors. Examples include loop detectors, radar sensors, and video cameras.</a:t>
            </a:r>
            <a:endParaRPr lang="en-US" sz="1850" dirty="0"/>
          </a:p>
        </p:txBody>
      </p:sp>
      <p:sp>
        <p:nvSpPr>
          <p:cNvPr id="5" name="Text 3"/>
          <p:cNvSpPr/>
          <p:nvPr/>
        </p:nvSpPr>
        <p:spPr>
          <a:xfrm>
            <a:off x="5357813" y="3596521"/>
            <a:ext cx="3099792" cy="351949"/>
          </a:xfrm>
          <a:prstGeom prst="rect">
            <a:avLst/>
          </a:prstGeom>
          <a:noFill/>
          <a:ln/>
        </p:spPr>
        <p:txBody>
          <a:bodyPr wrap="none" lIns="0" tIns="0" rIns="0" bIns="0" rtlCol="0" anchor="t"/>
          <a:lstStyle/>
          <a:p>
            <a:pPr marL="0" indent="0">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Communication Network</a:t>
            </a:r>
            <a:endParaRPr lang="en-US" sz="2200" dirty="0"/>
          </a:p>
        </p:txBody>
      </p:sp>
      <p:sp>
        <p:nvSpPr>
          <p:cNvPr id="6" name="Text 4"/>
          <p:cNvSpPr/>
          <p:nvPr/>
        </p:nvSpPr>
        <p:spPr>
          <a:xfrm>
            <a:off x="5357813" y="4187785"/>
            <a:ext cx="3928586"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The network connects all components of the system, enabling data exchange and real-time communication between sensors, control units, and other devices.</a:t>
            </a:r>
            <a:endParaRPr lang="en-US" sz="1850" dirty="0"/>
          </a:p>
        </p:txBody>
      </p:sp>
      <p:sp>
        <p:nvSpPr>
          <p:cNvPr id="7" name="Text 5"/>
          <p:cNvSpPr/>
          <p:nvPr/>
        </p:nvSpPr>
        <p:spPr>
          <a:xfrm>
            <a:off x="9877901" y="3596521"/>
            <a:ext cx="3208973" cy="351949"/>
          </a:xfrm>
          <a:prstGeom prst="rect">
            <a:avLst/>
          </a:prstGeom>
          <a:noFill/>
          <a:ln/>
        </p:spPr>
        <p:txBody>
          <a:bodyPr wrap="none" lIns="0" tIns="0" rIns="0" bIns="0" rtlCol="0" anchor="t"/>
          <a:lstStyle/>
          <a:p>
            <a:pPr marL="0" indent="0">
              <a:lnSpc>
                <a:spcPts val="2750"/>
              </a:lnSpc>
              <a:buNone/>
            </a:pPr>
            <a:r>
              <a:rPr lang="en-US" sz="2200" kern="0" spc="-44" dirty="0">
                <a:solidFill>
                  <a:srgbClr val="D73AD7"/>
                </a:solidFill>
                <a:latin typeface="Source Serif Pro Semi Bold" pitchFamily="34" charset="0"/>
                <a:ea typeface="Source Serif Pro Semi Bold" pitchFamily="34" charset="-122"/>
                <a:cs typeface="Source Serif Pro Semi Bold" pitchFamily="34" charset="-120"/>
              </a:rPr>
              <a:t>Traffic Signal Control Unit</a:t>
            </a:r>
            <a:endParaRPr lang="en-US" sz="2200" dirty="0"/>
          </a:p>
        </p:txBody>
      </p:sp>
      <p:sp>
        <p:nvSpPr>
          <p:cNvPr id="8" name="Text 6"/>
          <p:cNvSpPr/>
          <p:nvPr/>
        </p:nvSpPr>
        <p:spPr>
          <a:xfrm>
            <a:off x="9877901" y="4187785"/>
            <a:ext cx="3928586" cy="1532096"/>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The control unit receives data from sensors, analyzes the information, and adjusts traffic signal timing to optimize flow.</a:t>
            </a:r>
            <a:endParaRPr lang="en-US" sz="1850" dirty="0"/>
          </a:p>
        </p:txBody>
      </p:sp>
      <p:sp>
        <p:nvSpPr>
          <p:cNvPr id="9" name="Rectangle 8">
            <a:extLst>
              <a:ext uri="{FF2B5EF4-FFF2-40B4-BE49-F238E27FC236}">
                <a16:creationId xmlns:a16="http://schemas.microsoft.com/office/drawing/2014/main" id="{A2A3B839-81F3-CC82-2547-991784553BFD}"/>
              </a:ext>
            </a:extLst>
          </p:cNvPr>
          <p:cNvSpPr/>
          <p:nvPr/>
        </p:nvSpPr>
        <p:spPr>
          <a:xfrm>
            <a:off x="12935415" y="7828156"/>
            <a:ext cx="1538868" cy="28993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3759" y="799743"/>
            <a:ext cx="5877282" cy="653296"/>
          </a:xfrm>
          <a:prstGeom prst="rect">
            <a:avLst/>
          </a:prstGeom>
          <a:noFill/>
          <a:ln/>
        </p:spPr>
        <p:txBody>
          <a:bodyPr wrap="none" lIns="0" tIns="0" rIns="0" bIns="0" rtlCol="0" anchor="t"/>
          <a:lstStyle/>
          <a:p>
            <a:pPr marL="0" indent="0">
              <a:lnSpc>
                <a:spcPts val="5100"/>
              </a:lnSpc>
              <a:buNone/>
            </a:pPr>
            <a:r>
              <a:rPr lang="en-US" sz="4100" kern="0" spc="-82" dirty="0">
                <a:solidFill>
                  <a:srgbClr val="D73AD7"/>
                </a:solidFill>
                <a:latin typeface="Source Serif Pro Semi Bold" pitchFamily="34" charset="0"/>
                <a:ea typeface="Source Serif Pro Semi Bold" pitchFamily="34" charset="-122"/>
                <a:cs typeface="Source Serif Pro Semi Bold" pitchFamily="34" charset="-120"/>
              </a:rPr>
              <a:t>Traffic Sensor Integration</a:t>
            </a:r>
            <a:endParaRPr lang="en-US" sz="4100" dirty="0"/>
          </a:p>
        </p:txBody>
      </p:sp>
      <p:sp>
        <p:nvSpPr>
          <p:cNvPr id="4" name="Shape 1"/>
          <p:cNvSpPr/>
          <p:nvPr/>
        </p:nvSpPr>
        <p:spPr>
          <a:xfrm>
            <a:off x="6581656" y="1786176"/>
            <a:ext cx="30480" cy="5643682"/>
          </a:xfrm>
          <a:prstGeom prst="roundRect">
            <a:avLst>
              <a:gd name="adj" fmla="val 306069"/>
            </a:avLst>
          </a:prstGeom>
          <a:solidFill>
            <a:srgbClr val="DABADD"/>
          </a:solidFill>
          <a:ln/>
        </p:spPr>
      </p:sp>
      <p:sp>
        <p:nvSpPr>
          <p:cNvPr id="5" name="Shape 2"/>
          <p:cNvSpPr/>
          <p:nvPr/>
        </p:nvSpPr>
        <p:spPr>
          <a:xfrm>
            <a:off x="6816269" y="2270522"/>
            <a:ext cx="777359" cy="30480"/>
          </a:xfrm>
          <a:prstGeom prst="roundRect">
            <a:avLst>
              <a:gd name="adj" fmla="val 306069"/>
            </a:avLst>
          </a:prstGeom>
          <a:solidFill>
            <a:srgbClr val="DABADD"/>
          </a:solidFill>
          <a:ln/>
        </p:spPr>
      </p:sp>
      <p:sp>
        <p:nvSpPr>
          <p:cNvPr id="6" name="Shape 3"/>
          <p:cNvSpPr/>
          <p:nvPr/>
        </p:nvSpPr>
        <p:spPr>
          <a:xfrm>
            <a:off x="6347043" y="2035969"/>
            <a:ext cx="499705" cy="499705"/>
          </a:xfrm>
          <a:prstGeom prst="roundRect">
            <a:avLst>
              <a:gd name="adj" fmla="val 18669"/>
            </a:avLst>
          </a:prstGeom>
          <a:solidFill>
            <a:srgbClr val="F4D4F7"/>
          </a:solidFill>
          <a:ln w="7620">
            <a:solidFill>
              <a:srgbClr val="DABADD"/>
            </a:solidFill>
            <a:prstDash val="solid"/>
          </a:ln>
        </p:spPr>
      </p:sp>
      <p:sp>
        <p:nvSpPr>
          <p:cNvPr id="7" name="Text 4"/>
          <p:cNvSpPr/>
          <p:nvPr/>
        </p:nvSpPr>
        <p:spPr>
          <a:xfrm>
            <a:off x="6518493" y="2128957"/>
            <a:ext cx="156805" cy="313611"/>
          </a:xfrm>
          <a:prstGeom prst="rect">
            <a:avLst/>
          </a:prstGeom>
          <a:noFill/>
          <a:ln/>
        </p:spPr>
        <p:txBody>
          <a:bodyPr wrap="none" lIns="0" tIns="0" rIns="0" bIns="0" rtlCol="0" anchor="t"/>
          <a:lstStyle/>
          <a:p>
            <a:pPr marL="0" indent="0" algn="ctr">
              <a:lnSpc>
                <a:spcPts val="2450"/>
              </a:lnSpc>
              <a:buNone/>
            </a:pPr>
            <a:r>
              <a:rPr lang="en-US" sz="2450" kern="0" spc="-49" dirty="0">
                <a:solidFill>
                  <a:srgbClr val="272525"/>
                </a:solidFill>
                <a:latin typeface="Source Serif Pro Semi Bold" pitchFamily="34" charset="0"/>
                <a:ea typeface="Source Serif Pro Semi Bold" pitchFamily="34" charset="-122"/>
                <a:cs typeface="Source Serif Pro Semi Bold" pitchFamily="34" charset="-120"/>
              </a:rPr>
              <a:t>1</a:t>
            </a:r>
            <a:endParaRPr lang="en-US" sz="2450" dirty="0"/>
          </a:p>
        </p:txBody>
      </p:sp>
      <p:sp>
        <p:nvSpPr>
          <p:cNvPr id="8" name="Text 5"/>
          <p:cNvSpPr/>
          <p:nvPr/>
        </p:nvSpPr>
        <p:spPr>
          <a:xfrm>
            <a:off x="7818477" y="2008227"/>
            <a:ext cx="2613065" cy="326588"/>
          </a:xfrm>
          <a:prstGeom prst="rect">
            <a:avLst/>
          </a:prstGeom>
          <a:noFill/>
          <a:ln/>
        </p:spPr>
        <p:txBody>
          <a:bodyPr wrap="none" lIns="0" tIns="0" rIns="0" bIns="0" rtlCol="0" anchor="t"/>
          <a:lstStyle/>
          <a:p>
            <a:pPr marL="0" indent="0" algn="l">
              <a:lnSpc>
                <a:spcPts val="2550"/>
              </a:lnSpc>
              <a:buNone/>
            </a:pPr>
            <a:r>
              <a:rPr lang="en-US" sz="2050" kern="0" spc="-41" dirty="0">
                <a:solidFill>
                  <a:srgbClr val="272525"/>
                </a:solidFill>
                <a:latin typeface="Source Serif Pro Semi Bold" pitchFamily="34" charset="0"/>
                <a:ea typeface="Source Serif Pro Semi Bold" pitchFamily="34" charset="-122"/>
                <a:cs typeface="Source Serif Pro Semi Bold" pitchFamily="34" charset="-120"/>
              </a:rPr>
              <a:t>Sensor Selection</a:t>
            </a:r>
            <a:endParaRPr lang="en-US" sz="2050" dirty="0"/>
          </a:p>
        </p:txBody>
      </p:sp>
      <p:sp>
        <p:nvSpPr>
          <p:cNvPr id="9" name="Text 6"/>
          <p:cNvSpPr/>
          <p:nvPr/>
        </p:nvSpPr>
        <p:spPr>
          <a:xfrm>
            <a:off x="7818477" y="2468047"/>
            <a:ext cx="6034564" cy="1066205"/>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Choose the appropriate sensor types based on the specific needs of the intersection, such as loop detectors, radar sensors, or video cameras.</a:t>
            </a:r>
            <a:endParaRPr lang="en-US" sz="1700" dirty="0"/>
          </a:p>
        </p:txBody>
      </p:sp>
      <p:sp>
        <p:nvSpPr>
          <p:cNvPr id="10" name="Shape 7"/>
          <p:cNvSpPr/>
          <p:nvPr/>
        </p:nvSpPr>
        <p:spPr>
          <a:xfrm>
            <a:off x="6816269" y="4462701"/>
            <a:ext cx="777359" cy="30480"/>
          </a:xfrm>
          <a:prstGeom prst="roundRect">
            <a:avLst>
              <a:gd name="adj" fmla="val 306069"/>
            </a:avLst>
          </a:prstGeom>
          <a:solidFill>
            <a:srgbClr val="DABADD"/>
          </a:solidFill>
          <a:ln/>
        </p:spPr>
      </p:sp>
      <p:sp>
        <p:nvSpPr>
          <p:cNvPr id="11" name="Shape 8"/>
          <p:cNvSpPr/>
          <p:nvPr/>
        </p:nvSpPr>
        <p:spPr>
          <a:xfrm>
            <a:off x="6347043" y="4228148"/>
            <a:ext cx="499705" cy="499705"/>
          </a:xfrm>
          <a:prstGeom prst="roundRect">
            <a:avLst>
              <a:gd name="adj" fmla="val 18669"/>
            </a:avLst>
          </a:prstGeom>
          <a:solidFill>
            <a:srgbClr val="F4D4F7"/>
          </a:solidFill>
          <a:ln w="7620">
            <a:solidFill>
              <a:srgbClr val="DABADD"/>
            </a:solidFill>
            <a:prstDash val="solid"/>
          </a:ln>
        </p:spPr>
      </p:sp>
      <p:sp>
        <p:nvSpPr>
          <p:cNvPr id="12" name="Text 9"/>
          <p:cNvSpPr/>
          <p:nvPr/>
        </p:nvSpPr>
        <p:spPr>
          <a:xfrm>
            <a:off x="6518493" y="4321135"/>
            <a:ext cx="156805" cy="313611"/>
          </a:xfrm>
          <a:prstGeom prst="rect">
            <a:avLst/>
          </a:prstGeom>
          <a:noFill/>
          <a:ln/>
        </p:spPr>
        <p:txBody>
          <a:bodyPr wrap="none" lIns="0" tIns="0" rIns="0" bIns="0" rtlCol="0" anchor="t"/>
          <a:lstStyle/>
          <a:p>
            <a:pPr marL="0" indent="0" algn="ctr">
              <a:lnSpc>
                <a:spcPts val="2450"/>
              </a:lnSpc>
              <a:buNone/>
            </a:pPr>
            <a:r>
              <a:rPr lang="en-US" sz="2450" kern="0" spc="-49" dirty="0">
                <a:solidFill>
                  <a:srgbClr val="272525"/>
                </a:solidFill>
                <a:latin typeface="Source Serif Pro Semi Bold" pitchFamily="34" charset="0"/>
                <a:ea typeface="Source Serif Pro Semi Bold" pitchFamily="34" charset="-122"/>
                <a:cs typeface="Source Serif Pro Semi Bold" pitchFamily="34" charset="-120"/>
              </a:rPr>
              <a:t>2</a:t>
            </a:r>
            <a:endParaRPr lang="en-US" sz="2450" dirty="0"/>
          </a:p>
        </p:txBody>
      </p:sp>
      <p:sp>
        <p:nvSpPr>
          <p:cNvPr id="13" name="Text 10"/>
          <p:cNvSpPr/>
          <p:nvPr/>
        </p:nvSpPr>
        <p:spPr>
          <a:xfrm>
            <a:off x="7818477" y="4200406"/>
            <a:ext cx="2613065" cy="326588"/>
          </a:xfrm>
          <a:prstGeom prst="rect">
            <a:avLst/>
          </a:prstGeom>
          <a:noFill/>
          <a:ln/>
        </p:spPr>
        <p:txBody>
          <a:bodyPr wrap="none" lIns="0" tIns="0" rIns="0" bIns="0" rtlCol="0" anchor="t"/>
          <a:lstStyle/>
          <a:p>
            <a:pPr marL="0" indent="0" algn="l">
              <a:lnSpc>
                <a:spcPts val="2550"/>
              </a:lnSpc>
              <a:buNone/>
            </a:pPr>
            <a:r>
              <a:rPr lang="en-US" sz="2050" kern="0" spc="-41" dirty="0">
                <a:solidFill>
                  <a:srgbClr val="272525"/>
                </a:solidFill>
                <a:latin typeface="Source Serif Pro Semi Bold" pitchFamily="34" charset="0"/>
                <a:ea typeface="Source Serif Pro Semi Bold" pitchFamily="34" charset="-122"/>
                <a:cs typeface="Source Serif Pro Semi Bold" pitchFamily="34" charset="-120"/>
              </a:rPr>
              <a:t>Sensor Calibration</a:t>
            </a:r>
            <a:endParaRPr lang="en-US" sz="2050" dirty="0"/>
          </a:p>
        </p:txBody>
      </p:sp>
      <p:sp>
        <p:nvSpPr>
          <p:cNvPr id="14" name="Text 11"/>
          <p:cNvSpPr/>
          <p:nvPr/>
        </p:nvSpPr>
        <p:spPr>
          <a:xfrm>
            <a:off x="7818477" y="4660225"/>
            <a:ext cx="6034564" cy="710803"/>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Calibrate sensors to accurately measure traffic volume, speed, and other parameters to ensure reliable data collection.</a:t>
            </a:r>
            <a:endParaRPr lang="en-US" sz="1700" dirty="0"/>
          </a:p>
        </p:txBody>
      </p:sp>
      <p:sp>
        <p:nvSpPr>
          <p:cNvPr id="15" name="Shape 12"/>
          <p:cNvSpPr/>
          <p:nvPr/>
        </p:nvSpPr>
        <p:spPr>
          <a:xfrm>
            <a:off x="6816269" y="6299478"/>
            <a:ext cx="777359" cy="30480"/>
          </a:xfrm>
          <a:prstGeom prst="roundRect">
            <a:avLst>
              <a:gd name="adj" fmla="val 306069"/>
            </a:avLst>
          </a:prstGeom>
          <a:solidFill>
            <a:srgbClr val="DABADD"/>
          </a:solidFill>
          <a:ln/>
        </p:spPr>
      </p:sp>
      <p:sp>
        <p:nvSpPr>
          <p:cNvPr id="16" name="Shape 13"/>
          <p:cNvSpPr/>
          <p:nvPr/>
        </p:nvSpPr>
        <p:spPr>
          <a:xfrm>
            <a:off x="6347043" y="6064925"/>
            <a:ext cx="499705" cy="499705"/>
          </a:xfrm>
          <a:prstGeom prst="roundRect">
            <a:avLst>
              <a:gd name="adj" fmla="val 18669"/>
            </a:avLst>
          </a:prstGeom>
          <a:solidFill>
            <a:srgbClr val="F4D4F7"/>
          </a:solidFill>
          <a:ln w="7620">
            <a:solidFill>
              <a:srgbClr val="DABADD"/>
            </a:solidFill>
            <a:prstDash val="solid"/>
          </a:ln>
        </p:spPr>
      </p:sp>
      <p:sp>
        <p:nvSpPr>
          <p:cNvPr id="17" name="Text 14"/>
          <p:cNvSpPr/>
          <p:nvPr/>
        </p:nvSpPr>
        <p:spPr>
          <a:xfrm>
            <a:off x="6518493" y="6157913"/>
            <a:ext cx="156805" cy="313611"/>
          </a:xfrm>
          <a:prstGeom prst="rect">
            <a:avLst/>
          </a:prstGeom>
          <a:noFill/>
          <a:ln/>
        </p:spPr>
        <p:txBody>
          <a:bodyPr wrap="none" lIns="0" tIns="0" rIns="0" bIns="0" rtlCol="0" anchor="t"/>
          <a:lstStyle/>
          <a:p>
            <a:pPr marL="0" indent="0" algn="ctr">
              <a:lnSpc>
                <a:spcPts val="2450"/>
              </a:lnSpc>
              <a:buNone/>
            </a:pPr>
            <a:r>
              <a:rPr lang="en-US" sz="2450" kern="0" spc="-49" dirty="0">
                <a:solidFill>
                  <a:srgbClr val="272525"/>
                </a:solidFill>
                <a:latin typeface="Source Serif Pro Semi Bold" pitchFamily="34" charset="0"/>
                <a:ea typeface="Source Serif Pro Semi Bold" pitchFamily="34" charset="-122"/>
                <a:cs typeface="Source Serif Pro Semi Bold" pitchFamily="34" charset="-120"/>
              </a:rPr>
              <a:t>3</a:t>
            </a:r>
            <a:endParaRPr lang="en-US" sz="2450" dirty="0"/>
          </a:p>
        </p:txBody>
      </p:sp>
      <p:sp>
        <p:nvSpPr>
          <p:cNvPr id="18" name="Text 15"/>
          <p:cNvSpPr/>
          <p:nvPr/>
        </p:nvSpPr>
        <p:spPr>
          <a:xfrm>
            <a:off x="7818477" y="6037183"/>
            <a:ext cx="2613065" cy="326588"/>
          </a:xfrm>
          <a:prstGeom prst="rect">
            <a:avLst/>
          </a:prstGeom>
          <a:noFill/>
          <a:ln/>
        </p:spPr>
        <p:txBody>
          <a:bodyPr wrap="none" lIns="0" tIns="0" rIns="0" bIns="0" rtlCol="0" anchor="t"/>
          <a:lstStyle/>
          <a:p>
            <a:pPr marL="0" indent="0" algn="l">
              <a:lnSpc>
                <a:spcPts val="2550"/>
              </a:lnSpc>
              <a:buNone/>
            </a:pPr>
            <a:r>
              <a:rPr lang="en-US" sz="2050" kern="0" spc="-41" dirty="0">
                <a:solidFill>
                  <a:srgbClr val="272525"/>
                </a:solidFill>
                <a:latin typeface="Source Serif Pro Semi Bold" pitchFamily="34" charset="0"/>
                <a:ea typeface="Source Serif Pro Semi Bold" pitchFamily="34" charset="-122"/>
                <a:cs typeface="Source Serif Pro Semi Bold" pitchFamily="34" charset="-120"/>
              </a:rPr>
              <a:t>Data Acquisition</a:t>
            </a:r>
            <a:endParaRPr lang="en-US" sz="2050" dirty="0"/>
          </a:p>
        </p:txBody>
      </p:sp>
      <p:sp>
        <p:nvSpPr>
          <p:cNvPr id="19" name="Text 16"/>
          <p:cNvSpPr/>
          <p:nvPr/>
        </p:nvSpPr>
        <p:spPr>
          <a:xfrm>
            <a:off x="7818477" y="6497002"/>
            <a:ext cx="6034564" cy="710803"/>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Integrate sensors with the communication network to transmit real-time data to the control unit for processing and analysis.</a:t>
            </a:r>
            <a:endParaRPr lang="en-US" sz="1700" dirty="0"/>
          </a:p>
        </p:txBody>
      </p:sp>
      <p:sp>
        <p:nvSpPr>
          <p:cNvPr id="20" name="Rectangle 19">
            <a:extLst>
              <a:ext uri="{FF2B5EF4-FFF2-40B4-BE49-F238E27FC236}">
                <a16:creationId xmlns:a16="http://schemas.microsoft.com/office/drawing/2014/main" id="{6266BD78-839A-4D52-9B8A-0561959F1BED}"/>
              </a:ext>
            </a:extLst>
          </p:cNvPr>
          <p:cNvSpPr/>
          <p:nvPr/>
        </p:nvSpPr>
        <p:spPr>
          <a:xfrm>
            <a:off x="12901961" y="7783551"/>
            <a:ext cx="1583473" cy="323386"/>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262926" y="633293"/>
            <a:ext cx="7590949" cy="1305163"/>
          </a:xfrm>
          <a:prstGeom prst="rect">
            <a:avLst/>
          </a:prstGeom>
          <a:noFill/>
          <a:ln/>
        </p:spPr>
        <p:txBody>
          <a:bodyPr wrap="square" lIns="0" tIns="0" rIns="0" bIns="0" rtlCol="0" anchor="t"/>
          <a:lstStyle/>
          <a:p>
            <a:pPr marL="0" indent="0">
              <a:lnSpc>
                <a:spcPts val="5100"/>
              </a:lnSpc>
              <a:buNone/>
            </a:pPr>
            <a:r>
              <a:rPr lang="en-US" sz="4100" kern="0" spc="-82" dirty="0">
                <a:solidFill>
                  <a:srgbClr val="D73AD7"/>
                </a:solidFill>
                <a:latin typeface="Source Serif Pro Semi Bold" pitchFamily="34" charset="0"/>
                <a:ea typeface="Source Serif Pro Semi Bold" pitchFamily="34" charset="-122"/>
                <a:cs typeface="Source Serif Pro Semi Bold" pitchFamily="34" charset="-120"/>
              </a:rPr>
              <a:t>Traffic Signal Optimization Algorithms</a:t>
            </a:r>
            <a:endParaRPr lang="en-US" sz="4100" dirty="0"/>
          </a:p>
        </p:txBody>
      </p:sp>
      <p:pic>
        <p:nvPicPr>
          <p:cNvPr id="4" name="Image 1" descr="preencoded.png"/>
          <p:cNvPicPr>
            <a:picLocks noChangeAspect="1"/>
          </p:cNvPicPr>
          <p:nvPr/>
        </p:nvPicPr>
        <p:blipFill>
          <a:blip r:embed="rId4"/>
          <a:stretch>
            <a:fillRect/>
          </a:stretch>
        </p:blipFill>
        <p:spPr>
          <a:xfrm>
            <a:off x="6262926" y="2271236"/>
            <a:ext cx="1109305" cy="1774984"/>
          </a:xfrm>
          <a:prstGeom prst="rect">
            <a:avLst/>
          </a:prstGeom>
        </p:spPr>
      </p:pic>
      <p:sp>
        <p:nvSpPr>
          <p:cNvPr id="5" name="Text 1"/>
          <p:cNvSpPr/>
          <p:nvPr/>
        </p:nvSpPr>
        <p:spPr>
          <a:xfrm>
            <a:off x="7705011" y="2493050"/>
            <a:ext cx="2610326" cy="326231"/>
          </a:xfrm>
          <a:prstGeom prst="rect">
            <a:avLst/>
          </a:prstGeom>
          <a:noFill/>
          <a:ln/>
        </p:spPr>
        <p:txBody>
          <a:bodyPr wrap="none" lIns="0" tIns="0" rIns="0" bIns="0" rtlCol="0" anchor="t"/>
          <a:lstStyle/>
          <a:p>
            <a:pPr marL="0" indent="0" algn="l">
              <a:lnSpc>
                <a:spcPts val="2550"/>
              </a:lnSpc>
              <a:buNone/>
            </a:pPr>
            <a:r>
              <a:rPr lang="en-US" sz="2050" kern="0" spc="-41" dirty="0">
                <a:solidFill>
                  <a:srgbClr val="272525"/>
                </a:solidFill>
                <a:latin typeface="Source Serif Pro Semi Bold" pitchFamily="34" charset="0"/>
                <a:ea typeface="Source Serif Pro Semi Bold" pitchFamily="34" charset="-122"/>
                <a:cs typeface="Source Serif Pro Semi Bold" pitchFamily="34" charset="-120"/>
              </a:rPr>
              <a:t>Traffic Flow Analysis</a:t>
            </a:r>
            <a:endParaRPr lang="en-US" sz="2050" dirty="0"/>
          </a:p>
        </p:txBody>
      </p:sp>
      <p:sp>
        <p:nvSpPr>
          <p:cNvPr id="6" name="Text 2"/>
          <p:cNvSpPr/>
          <p:nvPr/>
        </p:nvSpPr>
        <p:spPr>
          <a:xfrm>
            <a:off x="7705011" y="2952393"/>
            <a:ext cx="6148864" cy="710089"/>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Algorithms analyze real-time traffic data to identify congestion patterns, bottlenecks, and other critical factors.</a:t>
            </a:r>
            <a:endParaRPr lang="en-US" sz="1700" dirty="0"/>
          </a:p>
        </p:txBody>
      </p:sp>
      <p:pic>
        <p:nvPicPr>
          <p:cNvPr id="7" name="Image 2" descr="preencoded.png"/>
          <p:cNvPicPr>
            <a:picLocks noChangeAspect="1"/>
          </p:cNvPicPr>
          <p:nvPr/>
        </p:nvPicPr>
        <p:blipFill>
          <a:blip r:embed="rId5"/>
          <a:stretch>
            <a:fillRect/>
          </a:stretch>
        </p:blipFill>
        <p:spPr>
          <a:xfrm>
            <a:off x="6262926" y="4046220"/>
            <a:ext cx="1109305" cy="1774984"/>
          </a:xfrm>
          <a:prstGeom prst="rect">
            <a:avLst/>
          </a:prstGeom>
        </p:spPr>
      </p:pic>
      <p:sp>
        <p:nvSpPr>
          <p:cNvPr id="8" name="Text 3"/>
          <p:cNvSpPr/>
          <p:nvPr/>
        </p:nvSpPr>
        <p:spPr>
          <a:xfrm>
            <a:off x="7705011" y="4268033"/>
            <a:ext cx="2948107" cy="326231"/>
          </a:xfrm>
          <a:prstGeom prst="rect">
            <a:avLst/>
          </a:prstGeom>
          <a:noFill/>
          <a:ln/>
        </p:spPr>
        <p:txBody>
          <a:bodyPr wrap="none" lIns="0" tIns="0" rIns="0" bIns="0" rtlCol="0" anchor="t"/>
          <a:lstStyle/>
          <a:p>
            <a:pPr marL="0" indent="0" algn="l">
              <a:lnSpc>
                <a:spcPts val="2550"/>
              </a:lnSpc>
              <a:buNone/>
            </a:pPr>
            <a:r>
              <a:rPr lang="en-US" sz="2050" kern="0" spc="-41" dirty="0">
                <a:solidFill>
                  <a:srgbClr val="272525"/>
                </a:solidFill>
                <a:latin typeface="Source Serif Pro Semi Bold" pitchFamily="34" charset="0"/>
                <a:ea typeface="Source Serif Pro Semi Bold" pitchFamily="34" charset="-122"/>
                <a:cs typeface="Source Serif Pro Semi Bold" pitchFamily="34" charset="-120"/>
              </a:rPr>
              <a:t>Signal Timing Adjustment</a:t>
            </a:r>
            <a:endParaRPr lang="en-US" sz="2050" dirty="0"/>
          </a:p>
        </p:txBody>
      </p:sp>
      <p:sp>
        <p:nvSpPr>
          <p:cNvPr id="9" name="Text 4"/>
          <p:cNvSpPr/>
          <p:nvPr/>
        </p:nvSpPr>
        <p:spPr>
          <a:xfrm>
            <a:off x="7705011" y="4727377"/>
            <a:ext cx="6148864" cy="710089"/>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Based on the analysis, algorithms dynamically adjust signal timing to optimize traffic flow, reduce delays, and enhance safety.</a:t>
            </a:r>
            <a:endParaRPr lang="en-US" sz="1700" dirty="0"/>
          </a:p>
        </p:txBody>
      </p:sp>
      <p:pic>
        <p:nvPicPr>
          <p:cNvPr id="10" name="Image 3" descr="preencoded.png"/>
          <p:cNvPicPr>
            <a:picLocks noChangeAspect="1"/>
          </p:cNvPicPr>
          <p:nvPr/>
        </p:nvPicPr>
        <p:blipFill>
          <a:blip r:embed="rId6"/>
          <a:stretch>
            <a:fillRect/>
          </a:stretch>
        </p:blipFill>
        <p:spPr>
          <a:xfrm>
            <a:off x="6262926" y="5821204"/>
            <a:ext cx="1109305" cy="1774984"/>
          </a:xfrm>
          <a:prstGeom prst="rect">
            <a:avLst/>
          </a:prstGeom>
        </p:spPr>
      </p:pic>
      <p:sp>
        <p:nvSpPr>
          <p:cNvPr id="11" name="Text 5"/>
          <p:cNvSpPr/>
          <p:nvPr/>
        </p:nvSpPr>
        <p:spPr>
          <a:xfrm>
            <a:off x="7705011" y="6043017"/>
            <a:ext cx="2610326" cy="326231"/>
          </a:xfrm>
          <a:prstGeom prst="rect">
            <a:avLst/>
          </a:prstGeom>
          <a:noFill/>
          <a:ln/>
        </p:spPr>
        <p:txBody>
          <a:bodyPr wrap="none" lIns="0" tIns="0" rIns="0" bIns="0" rtlCol="0" anchor="t"/>
          <a:lstStyle/>
          <a:p>
            <a:pPr marL="0" indent="0" algn="l">
              <a:lnSpc>
                <a:spcPts val="2550"/>
              </a:lnSpc>
              <a:buNone/>
            </a:pPr>
            <a:r>
              <a:rPr lang="en-US" sz="2050" kern="0" spc="-41" dirty="0">
                <a:solidFill>
                  <a:srgbClr val="272525"/>
                </a:solidFill>
                <a:latin typeface="Source Serif Pro Semi Bold" pitchFamily="34" charset="0"/>
                <a:ea typeface="Source Serif Pro Semi Bold" pitchFamily="34" charset="-122"/>
                <a:cs typeface="Source Serif Pro Semi Bold" pitchFamily="34" charset="-120"/>
              </a:rPr>
              <a:t>Adaptive Control</a:t>
            </a:r>
            <a:endParaRPr lang="en-US" sz="2050" dirty="0"/>
          </a:p>
        </p:txBody>
      </p:sp>
      <p:sp>
        <p:nvSpPr>
          <p:cNvPr id="12" name="Text 6"/>
          <p:cNvSpPr/>
          <p:nvPr/>
        </p:nvSpPr>
        <p:spPr>
          <a:xfrm>
            <a:off x="7705011" y="6502360"/>
            <a:ext cx="6148864" cy="710089"/>
          </a:xfrm>
          <a:prstGeom prst="rect">
            <a:avLst/>
          </a:prstGeom>
          <a:noFill/>
          <a:ln/>
        </p:spPr>
        <p:txBody>
          <a:bodyPr wrap="square" lIns="0" tIns="0" rIns="0" bIns="0" rtlCol="0" anchor="t"/>
          <a:lstStyle/>
          <a:p>
            <a:pPr marL="0" indent="0" algn="l">
              <a:lnSpc>
                <a:spcPts val="2750"/>
              </a:lnSpc>
              <a:buNone/>
            </a:pPr>
            <a:r>
              <a:rPr lang="en-US" sz="1700" kern="0" spc="-35" dirty="0">
                <a:solidFill>
                  <a:srgbClr val="272525"/>
                </a:solidFill>
                <a:latin typeface="Source Sans Pro" pitchFamily="34" charset="0"/>
                <a:ea typeface="Source Sans Pro" pitchFamily="34" charset="-122"/>
                <a:cs typeface="Source Sans Pro" pitchFamily="34" charset="-120"/>
              </a:rPr>
              <a:t>The system continuously monitors traffic conditions and adjusts signal timing in real time, ensuring efficient flow and minimal delays.</a:t>
            </a:r>
            <a:endParaRPr lang="en-US" sz="1700" dirty="0"/>
          </a:p>
        </p:txBody>
      </p:sp>
      <p:sp>
        <p:nvSpPr>
          <p:cNvPr id="13" name="Rectangle 12">
            <a:extLst>
              <a:ext uri="{FF2B5EF4-FFF2-40B4-BE49-F238E27FC236}">
                <a16:creationId xmlns:a16="http://schemas.microsoft.com/office/drawing/2014/main" id="{5632C978-1317-5BAA-7E50-BDA8E076133A}"/>
              </a:ext>
            </a:extLst>
          </p:cNvPr>
          <p:cNvSpPr/>
          <p:nvPr/>
        </p:nvSpPr>
        <p:spPr>
          <a:xfrm>
            <a:off x="12890810" y="7805854"/>
            <a:ext cx="1594624" cy="323385"/>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3" name="Text 0"/>
          <p:cNvSpPr/>
          <p:nvPr/>
        </p:nvSpPr>
        <p:spPr>
          <a:xfrm>
            <a:off x="6324124" y="2164437"/>
            <a:ext cx="7176968" cy="704017"/>
          </a:xfrm>
          <a:prstGeom prst="rect">
            <a:avLst/>
          </a:prstGeom>
          <a:noFill/>
          <a:ln/>
        </p:spPr>
        <p:txBody>
          <a:bodyPr wrap="none" lIns="0" tIns="0" rIns="0" bIns="0" rtlCol="0" anchor="t"/>
          <a:lstStyle/>
          <a:p>
            <a:pPr marL="0" indent="0">
              <a:lnSpc>
                <a:spcPts val="5500"/>
              </a:lnSpc>
              <a:buNone/>
            </a:pPr>
            <a:r>
              <a:rPr lang="en-US" sz="4400" kern="0" spc="-89" dirty="0">
                <a:solidFill>
                  <a:srgbClr val="D73AD7"/>
                </a:solidFill>
                <a:latin typeface="Source Serif Pro Semi Bold" pitchFamily="34" charset="0"/>
                <a:ea typeface="Source Serif Pro Semi Bold" pitchFamily="34" charset="-122"/>
                <a:cs typeface="Source Serif Pro Semi Bold" pitchFamily="34" charset="-120"/>
              </a:rPr>
              <a:t>Adaptive Traffic Light Timing</a:t>
            </a:r>
            <a:endParaRPr lang="en-US" sz="4400" dirty="0"/>
          </a:p>
        </p:txBody>
      </p:sp>
      <p:sp>
        <p:nvSpPr>
          <p:cNvPr id="4" name="Shape 1"/>
          <p:cNvSpPr/>
          <p:nvPr/>
        </p:nvSpPr>
        <p:spPr>
          <a:xfrm>
            <a:off x="6324124" y="3227427"/>
            <a:ext cx="7468553" cy="2837617"/>
          </a:xfrm>
          <a:prstGeom prst="roundRect">
            <a:avLst>
              <a:gd name="adj" fmla="val 3543"/>
            </a:avLst>
          </a:prstGeom>
          <a:noFill/>
          <a:ln w="7620">
            <a:solidFill>
              <a:srgbClr val="000000">
                <a:alpha val="8000"/>
              </a:srgbClr>
            </a:solidFill>
            <a:prstDash val="solid"/>
          </a:ln>
        </p:spPr>
      </p:sp>
      <p:sp>
        <p:nvSpPr>
          <p:cNvPr id="5" name="Shape 2"/>
          <p:cNvSpPr/>
          <p:nvPr/>
        </p:nvSpPr>
        <p:spPr>
          <a:xfrm>
            <a:off x="6331744" y="3235047"/>
            <a:ext cx="7453312" cy="685443"/>
          </a:xfrm>
          <a:prstGeom prst="rect">
            <a:avLst/>
          </a:prstGeom>
          <a:solidFill>
            <a:srgbClr val="FFFFFF">
              <a:alpha val="4000"/>
            </a:srgbClr>
          </a:solidFill>
          <a:ln/>
        </p:spPr>
      </p:sp>
      <p:sp>
        <p:nvSpPr>
          <p:cNvPr id="6" name="Text 3"/>
          <p:cNvSpPr/>
          <p:nvPr/>
        </p:nvSpPr>
        <p:spPr>
          <a:xfrm>
            <a:off x="6571059" y="3386257"/>
            <a:ext cx="3244215"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Traffic Volume</a:t>
            </a:r>
            <a:endParaRPr lang="en-US" sz="1850" dirty="0"/>
          </a:p>
        </p:txBody>
      </p:sp>
      <p:sp>
        <p:nvSpPr>
          <p:cNvPr id="7" name="Text 4"/>
          <p:cNvSpPr/>
          <p:nvPr/>
        </p:nvSpPr>
        <p:spPr>
          <a:xfrm>
            <a:off x="10301526" y="3386257"/>
            <a:ext cx="3244215"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Signal Timing</a:t>
            </a:r>
            <a:endParaRPr lang="en-US" sz="1850" dirty="0"/>
          </a:p>
        </p:txBody>
      </p:sp>
      <p:sp>
        <p:nvSpPr>
          <p:cNvPr id="8" name="Shape 5"/>
          <p:cNvSpPr/>
          <p:nvPr/>
        </p:nvSpPr>
        <p:spPr>
          <a:xfrm>
            <a:off x="6331744" y="3920490"/>
            <a:ext cx="7453312" cy="1068467"/>
          </a:xfrm>
          <a:prstGeom prst="rect">
            <a:avLst/>
          </a:prstGeom>
          <a:solidFill>
            <a:srgbClr val="000000">
              <a:alpha val="4000"/>
            </a:srgbClr>
          </a:solidFill>
          <a:ln/>
        </p:spPr>
      </p:sp>
      <p:sp>
        <p:nvSpPr>
          <p:cNvPr id="9" name="Text 6"/>
          <p:cNvSpPr/>
          <p:nvPr/>
        </p:nvSpPr>
        <p:spPr>
          <a:xfrm>
            <a:off x="6571059" y="4071699"/>
            <a:ext cx="3244215"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High Traffic</a:t>
            </a:r>
            <a:endParaRPr lang="en-US" sz="1850" dirty="0"/>
          </a:p>
        </p:txBody>
      </p:sp>
      <p:sp>
        <p:nvSpPr>
          <p:cNvPr id="10" name="Text 7"/>
          <p:cNvSpPr/>
          <p:nvPr/>
        </p:nvSpPr>
        <p:spPr>
          <a:xfrm>
            <a:off x="10301526" y="4071699"/>
            <a:ext cx="3244215"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Shorter Green Phase for Less Congested Roads</a:t>
            </a:r>
            <a:endParaRPr lang="en-US" sz="1850" dirty="0"/>
          </a:p>
        </p:txBody>
      </p:sp>
      <p:sp>
        <p:nvSpPr>
          <p:cNvPr id="11" name="Shape 8"/>
          <p:cNvSpPr/>
          <p:nvPr/>
        </p:nvSpPr>
        <p:spPr>
          <a:xfrm>
            <a:off x="6331744" y="4988957"/>
            <a:ext cx="7453312" cy="1068467"/>
          </a:xfrm>
          <a:prstGeom prst="rect">
            <a:avLst/>
          </a:prstGeom>
          <a:solidFill>
            <a:srgbClr val="FFFFFF">
              <a:alpha val="4000"/>
            </a:srgbClr>
          </a:solidFill>
          <a:ln/>
        </p:spPr>
      </p:sp>
      <p:sp>
        <p:nvSpPr>
          <p:cNvPr id="12" name="Text 9"/>
          <p:cNvSpPr/>
          <p:nvPr/>
        </p:nvSpPr>
        <p:spPr>
          <a:xfrm>
            <a:off x="6571059" y="5140166"/>
            <a:ext cx="3244215" cy="383024"/>
          </a:xfrm>
          <a:prstGeom prst="rect">
            <a:avLst/>
          </a:prstGeom>
          <a:noFill/>
          <a:ln/>
        </p:spPr>
        <p:txBody>
          <a:bodyPr wrap="non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Low Traffic</a:t>
            </a:r>
            <a:endParaRPr lang="en-US" sz="1850" dirty="0"/>
          </a:p>
        </p:txBody>
      </p:sp>
      <p:sp>
        <p:nvSpPr>
          <p:cNvPr id="13" name="Text 10"/>
          <p:cNvSpPr/>
          <p:nvPr/>
        </p:nvSpPr>
        <p:spPr>
          <a:xfrm>
            <a:off x="10301526" y="5140166"/>
            <a:ext cx="3244215" cy="766048"/>
          </a:xfrm>
          <a:prstGeom prst="rect">
            <a:avLst/>
          </a:prstGeom>
          <a:noFill/>
          <a:ln/>
        </p:spPr>
        <p:txBody>
          <a:bodyPr wrap="square" lIns="0" tIns="0" rIns="0" bIns="0" rtlCol="0" anchor="t"/>
          <a:lstStyle/>
          <a:p>
            <a:pPr marL="0" indent="0">
              <a:lnSpc>
                <a:spcPts val="3000"/>
              </a:lnSpc>
              <a:buNone/>
            </a:pPr>
            <a:r>
              <a:rPr lang="en-US" sz="1850" kern="0" spc="-38" dirty="0">
                <a:solidFill>
                  <a:srgbClr val="272525"/>
                </a:solidFill>
                <a:latin typeface="Source Sans Pro" pitchFamily="34" charset="0"/>
                <a:ea typeface="Source Sans Pro" pitchFamily="34" charset="-122"/>
                <a:cs typeface="Source Sans Pro" pitchFamily="34" charset="-120"/>
              </a:rPr>
              <a:t>Longer Green Phase for Roads with Higher Traffic</a:t>
            </a:r>
            <a:endParaRPr lang="en-US" sz="1850" dirty="0"/>
          </a:p>
        </p:txBody>
      </p:sp>
      <p:sp>
        <p:nvSpPr>
          <p:cNvPr id="14" name="Rectangle 13">
            <a:extLst>
              <a:ext uri="{FF2B5EF4-FFF2-40B4-BE49-F238E27FC236}">
                <a16:creationId xmlns:a16="http://schemas.microsoft.com/office/drawing/2014/main" id="{31F0C57F-CC12-0106-C13C-1AD3D1840BED}"/>
              </a:ext>
            </a:extLst>
          </p:cNvPr>
          <p:cNvSpPr/>
          <p:nvPr/>
        </p:nvSpPr>
        <p:spPr>
          <a:xfrm>
            <a:off x="12901961" y="7783551"/>
            <a:ext cx="1628078" cy="334537"/>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IN"/>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81395" y="537091"/>
            <a:ext cx="5794534" cy="572691"/>
          </a:xfrm>
          <a:prstGeom prst="rect">
            <a:avLst/>
          </a:prstGeom>
          <a:noFill/>
          <a:ln/>
        </p:spPr>
        <p:txBody>
          <a:bodyPr wrap="none" lIns="0" tIns="0" rIns="0" bIns="0" rtlCol="0" anchor="t"/>
          <a:lstStyle/>
          <a:p>
            <a:pPr marL="0" indent="0">
              <a:lnSpc>
                <a:spcPts val="4500"/>
              </a:lnSpc>
              <a:buNone/>
            </a:pPr>
            <a:r>
              <a:rPr lang="en-US" sz="3600" kern="0" spc="-72" dirty="0">
                <a:solidFill>
                  <a:srgbClr val="D73AD7"/>
                </a:solidFill>
                <a:latin typeface="Source Serif Pro Semi Bold" pitchFamily="34" charset="0"/>
                <a:ea typeface="Source Serif Pro Semi Bold" pitchFamily="34" charset="-122"/>
                <a:cs typeface="Source Serif Pro Semi Bold" pitchFamily="34" charset="-120"/>
              </a:rPr>
              <a:t>Vehicle Priority Management</a:t>
            </a:r>
            <a:endParaRPr lang="en-US" sz="3600" dirty="0"/>
          </a:p>
        </p:txBody>
      </p:sp>
      <p:pic>
        <p:nvPicPr>
          <p:cNvPr id="4" name="Image 1" descr="preencoded.png"/>
          <p:cNvPicPr>
            <a:picLocks noChangeAspect="1"/>
          </p:cNvPicPr>
          <p:nvPr/>
        </p:nvPicPr>
        <p:blipFill>
          <a:blip r:embed="rId4"/>
          <a:stretch>
            <a:fillRect/>
          </a:stretch>
        </p:blipFill>
        <p:spPr>
          <a:xfrm>
            <a:off x="681395" y="1401842"/>
            <a:ext cx="486727" cy="486728"/>
          </a:xfrm>
          <a:prstGeom prst="rect">
            <a:avLst/>
          </a:prstGeom>
        </p:spPr>
      </p:pic>
      <p:sp>
        <p:nvSpPr>
          <p:cNvPr id="5" name="Text 1"/>
          <p:cNvSpPr/>
          <p:nvPr/>
        </p:nvSpPr>
        <p:spPr>
          <a:xfrm>
            <a:off x="681395" y="2083237"/>
            <a:ext cx="2290643" cy="286345"/>
          </a:xfrm>
          <a:prstGeom prst="rect">
            <a:avLst/>
          </a:prstGeom>
          <a:noFill/>
          <a:ln/>
        </p:spPr>
        <p:txBody>
          <a:bodyPr wrap="none" lIns="0" tIns="0" rIns="0" bIns="0" rtlCol="0" anchor="t"/>
          <a:lstStyle/>
          <a:p>
            <a:pPr marL="0" indent="0" algn="l">
              <a:lnSpc>
                <a:spcPts val="2250"/>
              </a:lnSpc>
              <a:buNone/>
            </a:pPr>
            <a:r>
              <a:rPr lang="en-US" sz="1800" kern="0" spc="-36" dirty="0">
                <a:solidFill>
                  <a:srgbClr val="272525"/>
                </a:solidFill>
                <a:latin typeface="Source Serif Pro Semi Bold" pitchFamily="34" charset="0"/>
                <a:ea typeface="Source Serif Pro Semi Bold" pitchFamily="34" charset="-122"/>
                <a:cs typeface="Source Serif Pro Semi Bold" pitchFamily="34" charset="-120"/>
              </a:rPr>
              <a:t>Emergency Vehicles</a:t>
            </a:r>
            <a:endParaRPr lang="en-US" sz="1800" dirty="0"/>
          </a:p>
        </p:txBody>
      </p:sp>
      <p:sp>
        <p:nvSpPr>
          <p:cNvPr id="6" name="Text 2"/>
          <p:cNvSpPr/>
          <p:nvPr/>
        </p:nvSpPr>
        <p:spPr>
          <a:xfrm>
            <a:off x="681395" y="2486382"/>
            <a:ext cx="7781211" cy="622935"/>
          </a:xfrm>
          <a:prstGeom prst="rect">
            <a:avLst/>
          </a:prstGeom>
          <a:noFill/>
          <a:ln/>
        </p:spPr>
        <p:txBody>
          <a:bodyPr wrap="square" lIns="0" tIns="0" rIns="0" bIns="0" rtlCol="0" anchor="t"/>
          <a:lstStyle/>
          <a:p>
            <a:pPr marL="0" indent="0" algn="l">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Prioritize emergency vehicles by automatically switching traffic signals to green, allowing them to pass through intersections quickly and safely.</a:t>
            </a:r>
            <a:endParaRPr lang="en-US" sz="1500" dirty="0"/>
          </a:p>
        </p:txBody>
      </p:sp>
      <p:pic>
        <p:nvPicPr>
          <p:cNvPr id="7" name="Image 2" descr="preencoded.png"/>
          <p:cNvPicPr>
            <a:picLocks noChangeAspect="1"/>
          </p:cNvPicPr>
          <p:nvPr/>
        </p:nvPicPr>
        <p:blipFill>
          <a:blip r:embed="rId5"/>
          <a:stretch>
            <a:fillRect/>
          </a:stretch>
        </p:blipFill>
        <p:spPr>
          <a:xfrm>
            <a:off x="681395" y="3693438"/>
            <a:ext cx="486727" cy="486728"/>
          </a:xfrm>
          <a:prstGeom prst="rect">
            <a:avLst/>
          </a:prstGeom>
        </p:spPr>
      </p:pic>
      <p:sp>
        <p:nvSpPr>
          <p:cNvPr id="8" name="Text 3"/>
          <p:cNvSpPr/>
          <p:nvPr/>
        </p:nvSpPr>
        <p:spPr>
          <a:xfrm>
            <a:off x="681395" y="4374832"/>
            <a:ext cx="2290643" cy="286345"/>
          </a:xfrm>
          <a:prstGeom prst="rect">
            <a:avLst/>
          </a:prstGeom>
          <a:noFill/>
          <a:ln/>
        </p:spPr>
        <p:txBody>
          <a:bodyPr wrap="none" lIns="0" tIns="0" rIns="0" bIns="0" rtlCol="0" anchor="t"/>
          <a:lstStyle/>
          <a:p>
            <a:pPr marL="0" indent="0" algn="l">
              <a:lnSpc>
                <a:spcPts val="2250"/>
              </a:lnSpc>
              <a:buNone/>
            </a:pPr>
            <a:r>
              <a:rPr lang="en-US" sz="1800" kern="0" spc="-36" dirty="0">
                <a:solidFill>
                  <a:srgbClr val="272525"/>
                </a:solidFill>
                <a:latin typeface="Source Serif Pro Semi Bold" pitchFamily="34" charset="0"/>
                <a:ea typeface="Source Serif Pro Semi Bold" pitchFamily="34" charset="-122"/>
                <a:cs typeface="Source Serif Pro Semi Bold" pitchFamily="34" charset="-120"/>
              </a:rPr>
              <a:t>Public Transportation</a:t>
            </a:r>
            <a:endParaRPr lang="en-US" sz="1800" dirty="0"/>
          </a:p>
        </p:txBody>
      </p:sp>
      <p:sp>
        <p:nvSpPr>
          <p:cNvPr id="9" name="Text 4"/>
          <p:cNvSpPr/>
          <p:nvPr/>
        </p:nvSpPr>
        <p:spPr>
          <a:xfrm>
            <a:off x="681395" y="4777978"/>
            <a:ext cx="7781211" cy="622935"/>
          </a:xfrm>
          <a:prstGeom prst="rect">
            <a:avLst/>
          </a:prstGeom>
          <a:noFill/>
          <a:ln/>
        </p:spPr>
        <p:txBody>
          <a:bodyPr wrap="square" lIns="0" tIns="0" rIns="0" bIns="0" rtlCol="0" anchor="t"/>
          <a:lstStyle/>
          <a:p>
            <a:pPr marL="0" indent="0" algn="l">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Optimize traffic flow for public transportation vehicles, such as buses, to encourage efficient and reliable public transit use.</a:t>
            </a:r>
            <a:endParaRPr lang="en-US" sz="1500" dirty="0"/>
          </a:p>
        </p:txBody>
      </p:sp>
      <p:pic>
        <p:nvPicPr>
          <p:cNvPr id="10" name="Image 3" descr="preencoded.png"/>
          <p:cNvPicPr>
            <a:picLocks noChangeAspect="1"/>
          </p:cNvPicPr>
          <p:nvPr/>
        </p:nvPicPr>
        <p:blipFill>
          <a:blip r:embed="rId6"/>
          <a:stretch>
            <a:fillRect/>
          </a:stretch>
        </p:blipFill>
        <p:spPr>
          <a:xfrm>
            <a:off x="681395" y="5985034"/>
            <a:ext cx="486727" cy="486728"/>
          </a:xfrm>
          <a:prstGeom prst="rect">
            <a:avLst/>
          </a:prstGeom>
        </p:spPr>
      </p:pic>
      <p:sp>
        <p:nvSpPr>
          <p:cNvPr id="11" name="Text 5"/>
          <p:cNvSpPr/>
          <p:nvPr/>
        </p:nvSpPr>
        <p:spPr>
          <a:xfrm>
            <a:off x="681395" y="6666428"/>
            <a:ext cx="2509838" cy="286345"/>
          </a:xfrm>
          <a:prstGeom prst="rect">
            <a:avLst/>
          </a:prstGeom>
          <a:noFill/>
          <a:ln/>
        </p:spPr>
        <p:txBody>
          <a:bodyPr wrap="none" lIns="0" tIns="0" rIns="0" bIns="0" rtlCol="0" anchor="t"/>
          <a:lstStyle/>
          <a:p>
            <a:pPr marL="0" indent="0" algn="l">
              <a:lnSpc>
                <a:spcPts val="2250"/>
              </a:lnSpc>
              <a:buNone/>
            </a:pPr>
            <a:r>
              <a:rPr lang="en-US" sz="1800" kern="0" spc="-36" dirty="0">
                <a:solidFill>
                  <a:srgbClr val="272525"/>
                </a:solidFill>
                <a:latin typeface="Source Serif Pro Semi Bold" pitchFamily="34" charset="0"/>
                <a:ea typeface="Source Serif Pro Semi Bold" pitchFamily="34" charset="-122"/>
                <a:cs typeface="Source Serif Pro Semi Bold" pitchFamily="34" charset="-120"/>
              </a:rPr>
              <a:t>High Occupancy Vehicles</a:t>
            </a:r>
            <a:endParaRPr lang="en-US" sz="1800" dirty="0"/>
          </a:p>
        </p:txBody>
      </p:sp>
      <p:sp>
        <p:nvSpPr>
          <p:cNvPr id="12" name="Text 6"/>
          <p:cNvSpPr/>
          <p:nvPr/>
        </p:nvSpPr>
        <p:spPr>
          <a:xfrm>
            <a:off x="681395" y="7069574"/>
            <a:ext cx="7781211" cy="622935"/>
          </a:xfrm>
          <a:prstGeom prst="rect">
            <a:avLst/>
          </a:prstGeom>
          <a:noFill/>
          <a:ln/>
        </p:spPr>
        <p:txBody>
          <a:bodyPr wrap="square" lIns="0" tIns="0" rIns="0" bIns="0" rtlCol="0" anchor="t"/>
          <a:lstStyle/>
          <a:p>
            <a:pPr marL="0" indent="0" algn="l">
              <a:lnSpc>
                <a:spcPts val="2450"/>
              </a:lnSpc>
              <a:buNone/>
            </a:pPr>
            <a:r>
              <a:rPr lang="en-US" sz="1500" kern="0" spc="-31" dirty="0">
                <a:solidFill>
                  <a:srgbClr val="272525"/>
                </a:solidFill>
                <a:latin typeface="Source Sans Pro" pitchFamily="34" charset="0"/>
                <a:ea typeface="Source Sans Pro" pitchFamily="34" charset="-122"/>
                <a:cs typeface="Source Sans Pro" pitchFamily="34" charset="-120"/>
              </a:rPr>
              <a:t>Provide incentives for carpooling by granting priority to vehicles with multiple occupants, promoting sustainable transportation practices.</a:t>
            </a:r>
            <a:endParaRPr lang="en-US" sz="1500" dirty="0"/>
          </a:p>
        </p:txBody>
      </p: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Facet</Template>
  <TotalTime>15</TotalTime>
  <Words>702</Words>
  <Application>Microsoft Office PowerPoint</Application>
  <PresentationFormat>Custom</PresentationFormat>
  <Paragraphs>82</Paragraphs>
  <Slides>12</Slides>
  <Notes>10</Notes>
  <HiddenSlides>0</HiddenSlides>
  <MMClips>0</MMClips>
  <ScaleCrop>false</ScaleCrop>
  <HeadingPairs>
    <vt:vector size="4" baseType="variant">
      <vt:variant>
        <vt:lpstr>Theme</vt:lpstr>
      </vt:variant>
      <vt:variant>
        <vt:i4>1</vt:i4>
      </vt:variant>
      <vt:variant>
        <vt:lpstr>Slide Titles</vt:lpstr>
      </vt:variant>
      <vt:variant>
        <vt:i4>12</vt:i4>
      </vt:variant>
    </vt:vector>
  </HeadingPairs>
  <TitlesOfParts>
    <vt:vector size="13" baseType="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919391080349</cp:lastModifiedBy>
  <cp:revision>5</cp:revision>
  <dcterms:created xsi:type="dcterms:W3CDTF">2024-11-10T16:24:42Z</dcterms:created>
  <dcterms:modified xsi:type="dcterms:W3CDTF">2024-11-12T03:26:44Z</dcterms:modified>
</cp:coreProperties>
</file>